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1" r:id="rId1"/>
  </p:sldMasterIdLst>
  <p:sldIdLst>
    <p:sldId id="256" r:id="rId2"/>
    <p:sldId id="257" r:id="rId3"/>
    <p:sldId id="258" r:id="rId4"/>
    <p:sldId id="259" r:id="rId5"/>
    <p:sldId id="267" r:id="rId6"/>
    <p:sldId id="260" r:id="rId7"/>
    <p:sldId id="261" r:id="rId8"/>
    <p:sldId id="268" r:id="rId9"/>
    <p:sldId id="262" r:id="rId10"/>
    <p:sldId id="264" r:id="rId11"/>
    <p:sldId id="265" r:id="rId12"/>
    <p:sldId id="269" r:id="rId13"/>
    <p:sldId id="274" r:id="rId14"/>
    <p:sldId id="266" r:id="rId15"/>
    <p:sldId id="270" r:id="rId16"/>
    <p:sldId id="271" r:id="rId17"/>
    <p:sldId id="272" r:id="rId18"/>
    <p:sldId id="273" r:id="rId19"/>
    <p:sldId id="275" r:id="rId20"/>
    <p:sldId id="276" r:id="rId21"/>
    <p:sldId id="278" r:id="rId22"/>
    <p:sldId id="279" r:id="rId23"/>
    <p:sldId id="27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F37D49-7071-4832-912A-85EDCCB5C766}" v="138" dt="2023-04-14T23:18:05.238"/>
    <p1510:client id="{3EFFA77D-F6BA-4D41-B162-0FFD45BD0D84}" v="2855" dt="2023-04-15T03:27:09.440"/>
    <p1510:client id="{9B2E2524-1285-FC0A-3093-EB20F0BF51CF}" v="1" dt="2023-04-15T01:04:38.942"/>
    <p1510:client id="{EE1231D6-C007-8240-1590-AA93739FF899}" v="165" dt="2023-04-14T23:41:25.2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80" autoAdjust="0"/>
    <p:restoredTop sz="95982"/>
  </p:normalViewPr>
  <p:slideViewPr>
    <p:cSldViewPr snapToGrid="0">
      <p:cViewPr varScale="1">
        <p:scale>
          <a:sx n="86" d="100"/>
          <a:sy n="86" d="100"/>
        </p:scale>
        <p:origin x="232" y="7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55FDD4-9840-DA4B-8725-DCA9F251BE38}" type="doc">
      <dgm:prSet loTypeId="urn:microsoft.com/office/officeart/2005/8/layout/vList6" loCatId="" qsTypeId="urn:microsoft.com/office/officeart/2005/8/quickstyle/simple1" qsCatId="simple" csTypeId="urn:microsoft.com/office/officeart/2005/8/colors/accent1_2" csCatId="accent1" phldr="1"/>
      <dgm:spPr/>
      <dgm:t>
        <a:bodyPr/>
        <a:lstStyle/>
        <a:p>
          <a:endParaRPr lang="en-US"/>
        </a:p>
      </dgm:t>
    </dgm:pt>
    <dgm:pt modelId="{A756D9DB-60DD-F94C-BE4D-C17774990D1A}">
      <dgm:prSet phldrT="[Text]" custT="1"/>
      <dgm:spPr/>
      <dgm:t>
        <a:bodyPr/>
        <a:lstStyle/>
        <a:p>
          <a:r>
            <a:rPr lang="en-US" sz="2000" baseline="0" dirty="0">
              <a:latin typeface="Calibri" panose="020F0502020204030204" pitchFamily="34" charset="0"/>
              <a:cs typeface="Calibri" panose="020F0502020204030204" pitchFamily="34" charset="0"/>
            </a:rPr>
            <a:t>Planning a Mechanism</a:t>
          </a:r>
          <a:endParaRPr lang="en-US" sz="2000" dirty="0">
            <a:latin typeface="Calibri" panose="020F0502020204030204" pitchFamily="34" charset="0"/>
            <a:cs typeface="Calibri" panose="020F0502020204030204" pitchFamily="34" charset="0"/>
          </a:endParaRPr>
        </a:p>
      </dgm:t>
    </dgm:pt>
    <dgm:pt modelId="{7D7C6BC7-B6D4-8A42-A5DD-805ED5AD89AF}" type="parTrans" cxnId="{967A6FF2-9C12-4248-860B-6434D40EF0AC}">
      <dgm:prSet/>
      <dgm:spPr/>
      <dgm:t>
        <a:bodyPr/>
        <a:lstStyle/>
        <a:p>
          <a:endParaRPr lang="en-US"/>
        </a:p>
      </dgm:t>
    </dgm:pt>
    <dgm:pt modelId="{6D3B174A-421D-404D-B378-D37929DB699E}" type="sibTrans" cxnId="{967A6FF2-9C12-4248-860B-6434D40EF0AC}">
      <dgm:prSet/>
      <dgm:spPr/>
      <dgm:t>
        <a:bodyPr/>
        <a:lstStyle/>
        <a:p>
          <a:endParaRPr lang="en-US"/>
        </a:p>
      </dgm:t>
    </dgm:pt>
    <dgm:pt modelId="{943F124F-4E82-A747-9476-F99AE55D6172}">
      <dgm:prSet phldrT="[Text]" custT="1"/>
      <dgm:spPr/>
      <dgm:t>
        <a:bodyPr anchor="ctr"/>
        <a:lstStyle/>
        <a:p>
          <a:r>
            <a:rPr lang="en-US" sz="1400" b="0" i="0" dirty="0">
              <a:solidFill>
                <a:schemeClr val="bg1"/>
              </a:solidFill>
              <a:latin typeface="Calibri" panose="020F0502020204030204" pitchFamily="34" charset="0"/>
              <a:cs typeface="Calibri" panose="020F0502020204030204" pitchFamily="34" charset="0"/>
            </a:rPr>
            <a:t>To develop a model that can accurately distinguish fraudulent transactions from legitimate ones.</a:t>
          </a:r>
          <a:endParaRPr lang="en-US" sz="1400" dirty="0">
            <a:solidFill>
              <a:schemeClr val="bg1"/>
            </a:solidFill>
            <a:latin typeface="Calibri" panose="020F0502020204030204" pitchFamily="34" charset="0"/>
            <a:cs typeface="Calibri" panose="020F0502020204030204" pitchFamily="34" charset="0"/>
          </a:endParaRPr>
        </a:p>
      </dgm:t>
    </dgm:pt>
    <dgm:pt modelId="{7C5BEC3E-A2D7-2F4A-8054-F3BA358FD937}" type="parTrans" cxnId="{323E31B2-8698-8448-9C29-DFD37777C5ED}">
      <dgm:prSet/>
      <dgm:spPr/>
      <dgm:t>
        <a:bodyPr/>
        <a:lstStyle/>
        <a:p>
          <a:endParaRPr lang="en-US"/>
        </a:p>
      </dgm:t>
    </dgm:pt>
    <dgm:pt modelId="{3FDFEB6F-00B3-BD4C-ACFF-F266A7F014A5}" type="sibTrans" cxnId="{323E31B2-8698-8448-9C29-DFD37777C5ED}">
      <dgm:prSet/>
      <dgm:spPr/>
      <dgm:t>
        <a:bodyPr/>
        <a:lstStyle/>
        <a:p>
          <a:endParaRPr lang="en-US"/>
        </a:p>
      </dgm:t>
    </dgm:pt>
    <dgm:pt modelId="{5B6EAA1B-DE87-5141-A92B-20E2D4B8B74A}">
      <dgm:prSet phldrT="[Text]" custT="1"/>
      <dgm:spPr/>
      <dgm:t>
        <a:bodyPr/>
        <a:lstStyle/>
        <a:p>
          <a:r>
            <a:rPr lang="en-US" sz="2000" dirty="0">
              <a:latin typeface="Calibri" panose="020F0502020204030204" pitchFamily="34" charset="0"/>
              <a:cs typeface="Calibri" panose="020F0502020204030204" pitchFamily="34" charset="0"/>
            </a:rPr>
            <a:t>Selecting appropriate model</a:t>
          </a:r>
        </a:p>
      </dgm:t>
    </dgm:pt>
    <dgm:pt modelId="{A4A65E8F-C32B-5849-9C56-C841AEF91F53}" type="parTrans" cxnId="{308EE108-09D7-AA4F-8E99-10D06686435A}">
      <dgm:prSet/>
      <dgm:spPr/>
      <dgm:t>
        <a:bodyPr/>
        <a:lstStyle/>
        <a:p>
          <a:endParaRPr lang="en-US"/>
        </a:p>
      </dgm:t>
    </dgm:pt>
    <dgm:pt modelId="{704ED110-1854-FC43-A5DC-A5FCF2AB17C0}" type="sibTrans" cxnId="{308EE108-09D7-AA4F-8E99-10D06686435A}">
      <dgm:prSet/>
      <dgm:spPr/>
      <dgm:t>
        <a:bodyPr/>
        <a:lstStyle/>
        <a:p>
          <a:endParaRPr lang="en-US"/>
        </a:p>
      </dgm:t>
    </dgm:pt>
    <dgm:pt modelId="{012B5264-3141-3F4E-BDD5-0DDC4D29E69B}">
      <dgm:prSet phldrT="[Text]" custT="1"/>
      <dgm:spPr/>
      <dgm:t>
        <a:bodyPr anchor="ctr"/>
        <a:lstStyle/>
        <a:p>
          <a:r>
            <a:rPr lang="en-US" sz="1400" b="0" i="0" dirty="0">
              <a:solidFill>
                <a:schemeClr val="bg1"/>
              </a:solidFill>
              <a:latin typeface="Calibri" panose="020F0502020204030204" pitchFamily="34" charset="0"/>
              <a:cs typeface="Calibri" panose="020F0502020204030204" pitchFamily="34" charset="0"/>
            </a:rPr>
            <a:t>This can be achieved using various machine learning techniques such as Random Forest Algorithm, Multi-Layer Perceptron, Linear Regression, K-Means Clustering, etc.</a:t>
          </a:r>
          <a:r>
            <a:rPr lang="en-IN" sz="1400" b="0" i="0" dirty="0">
              <a:solidFill>
                <a:schemeClr val="bg1"/>
              </a:solidFill>
              <a:latin typeface="Calibri" panose="020F0502020204030204" pitchFamily="34" charset="0"/>
              <a:cs typeface="Calibri" panose="020F0502020204030204" pitchFamily="34" charset="0"/>
            </a:rPr>
            <a:t> </a:t>
          </a:r>
          <a:endParaRPr lang="en-US" sz="1400" dirty="0">
            <a:solidFill>
              <a:schemeClr val="bg1"/>
            </a:solidFill>
            <a:latin typeface="Calibri" panose="020F0502020204030204" pitchFamily="34" charset="0"/>
            <a:cs typeface="Calibri" panose="020F0502020204030204" pitchFamily="34" charset="0"/>
          </a:endParaRPr>
        </a:p>
      </dgm:t>
    </dgm:pt>
    <dgm:pt modelId="{1DBA798C-FAB5-A449-8C24-47810E4D7605}" type="parTrans" cxnId="{B40AA104-0E8A-274B-9A90-9AB5366830A0}">
      <dgm:prSet/>
      <dgm:spPr/>
      <dgm:t>
        <a:bodyPr/>
        <a:lstStyle/>
        <a:p>
          <a:endParaRPr lang="en-US"/>
        </a:p>
      </dgm:t>
    </dgm:pt>
    <dgm:pt modelId="{E5A53C0A-77A7-054B-9EB1-40956CC49F81}" type="sibTrans" cxnId="{B40AA104-0E8A-274B-9A90-9AB5366830A0}">
      <dgm:prSet/>
      <dgm:spPr/>
      <dgm:t>
        <a:bodyPr/>
        <a:lstStyle/>
        <a:p>
          <a:endParaRPr lang="en-US"/>
        </a:p>
      </dgm:t>
    </dgm:pt>
    <dgm:pt modelId="{6DFFD1A3-51D5-2746-B412-B409492C3A99}">
      <dgm:prSet custT="1"/>
      <dgm:spPr>
        <a:solidFill>
          <a:srgbClr val="FE8542">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76200" tIns="38100" rIns="76200" bIns="38100" numCol="1" spcCol="1270" anchor="ctr" anchorCtr="0"/>
        <a:lstStyle/>
        <a:p>
          <a:pPr marL="0" lvl="0" indent="0" algn="ctr" defTabSz="889000">
            <a:lnSpc>
              <a:spcPct val="90000"/>
            </a:lnSpc>
            <a:spcBef>
              <a:spcPct val="0"/>
            </a:spcBef>
            <a:spcAft>
              <a:spcPct val="35000"/>
            </a:spcAft>
            <a:buNone/>
          </a:pPr>
          <a:r>
            <a:rPr lang="en-US" sz="2000" kern="1200" dirty="0">
              <a:solidFill>
                <a:prstClr val="white"/>
              </a:solidFill>
              <a:latin typeface="Calibri" panose="020F0502020204030204" pitchFamily="34" charset="0"/>
              <a:ea typeface="+mn-ea"/>
              <a:cs typeface="Calibri" panose="020F0502020204030204" pitchFamily="34" charset="0"/>
            </a:rPr>
            <a:t>Comparing the best model with optimal accuracy</a:t>
          </a:r>
        </a:p>
      </dgm:t>
    </dgm:pt>
    <dgm:pt modelId="{32130800-4FF4-384C-89EA-AEC448EAEFBD}" type="parTrans" cxnId="{14CA4CFA-315F-4741-806B-E5E01E39256D}">
      <dgm:prSet/>
      <dgm:spPr/>
      <dgm:t>
        <a:bodyPr/>
        <a:lstStyle/>
        <a:p>
          <a:endParaRPr lang="en-US"/>
        </a:p>
      </dgm:t>
    </dgm:pt>
    <dgm:pt modelId="{7871F15E-0B1A-184D-8207-BF2EC2D8F980}" type="sibTrans" cxnId="{14CA4CFA-315F-4741-806B-E5E01E39256D}">
      <dgm:prSet/>
      <dgm:spPr/>
      <dgm:t>
        <a:bodyPr/>
        <a:lstStyle/>
        <a:p>
          <a:endParaRPr lang="en-US"/>
        </a:p>
      </dgm:t>
    </dgm:pt>
    <dgm:pt modelId="{55FFC4CC-6ED5-B149-AFF6-08EBB8CE7EE0}">
      <dgm:prSet custT="1"/>
      <dgm:spPr>
        <a:solidFill>
          <a:srgbClr val="FE8542">
            <a:alpha val="90000"/>
            <a:tint val="40000"/>
            <a:hueOff val="0"/>
            <a:satOff val="0"/>
            <a:lumOff val="0"/>
            <a:alphaOff val="0"/>
          </a:srgbClr>
        </a:solidFill>
        <a:ln w="12700" cap="flat" cmpd="sng" algn="ctr">
          <a:solidFill>
            <a:srgbClr val="FE8542">
              <a:alpha val="90000"/>
              <a:tint val="40000"/>
              <a:hueOff val="0"/>
              <a:satOff val="0"/>
              <a:lumOff val="0"/>
              <a:alphaOff val="0"/>
            </a:srgbClr>
          </a:solidFill>
          <a:prstDash val="solid"/>
          <a:miter lim="800000"/>
        </a:ln>
        <a:effectLst/>
      </dgm:spPr>
      <dgm:t>
        <a:bodyPr spcFirstLastPara="0" vert="horz" wrap="square" lIns="8890" tIns="8890" rIns="8890" bIns="8890" numCol="1" spcCol="1270" anchor="ctr" anchorCtr="0"/>
        <a:lstStyle/>
        <a:p>
          <a:pPr marL="114300" lvl="1" indent="-114300" algn="l" defTabSz="622300">
            <a:lnSpc>
              <a:spcPct val="90000"/>
            </a:lnSpc>
            <a:spcBef>
              <a:spcPct val="0"/>
            </a:spcBef>
            <a:spcAft>
              <a:spcPct val="15000"/>
            </a:spcAft>
            <a:buChar char="•"/>
          </a:pPr>
          <a:r>
            <a:rPr lang="en-US" sz="1400" b="0" i="0" kern="1200" dirty="0">
              <a:solidFill>
                <a:srgbClr val="2B3E3D"/>
              </a:solidFill>
              <a:latin typeface="Calibri" panose="020F0502020204030204" pitchFamily="34" charset="0"/>
              <a:ea typeface="+mn-ea"/>
              <a:cs typeface="Calibri" panose="020F0502020204030204" pitchFamily="34" charset="0"/>
            </a:rPr>
            <a:t>By performing comparative analysis, one model out of the three can be identified as the optimal model.</a:t>
          </a:r>
        </a:p>
      </dgm:t>
    </dgm:pt>
    <dgm:pt modelId="{AE13BFA2-B422-1146-AA35-A90DFB587C17}" type="parTrans" cxnId="{3CB22786-4F6E-AC4D-8DAF-77D54D206CA2}">
      <dgm:prSet/>
      <dgm:spPr/>
      <dgm:t>
        <a:bodyPr/>
        <a:lstStyle/>
        <a:p>
          <a:endParaRPr lang="en-US"/>
        </a:p>
      </dgm:t>
    </dgm:pt>
    <dgm:pt modelId="{C92FEC79-8DB8-4F4D-9CAA-90714D406F6A}" type="sibTrans" cxnId="{3CB22786-4F6E-AC4D-8DAF-77D54D206CA2}">
      <dgm:prSet/>
      <dgm:spPr/>
      <dgm:t>
        <a:bodyPr/>
        <a:lstStyle/>
        <a:p>
          <a:endParaRPr lang="en-US"/>
        </a:p>
      </dgm:t>
    </dgm:pt>
    <dgm:pt modelId="{82D1C197-6F41-274B-B55F-A11466F48CF5}" type="pres">
      <dgm:prSet presAssocID="{1355FDD4-9840-DA4B-8725-DCA9F251BE38}" presName="Name0" presStyleCnt="0">
        <dgm:presLayoutVars>
          <dgm:dir/>
          <dgm:animLvl val="lvl"/>
          <dgm:resizeHandles/>
        </dgm:presLayoutVars>
      </dgm:prSet>
      <dgm:spPr/>
    </dgm:pt>
    <dgm:pt modelId="{54A56AB8-32DF-A54C-9E8A-312CD17EC960}" type="pres">
      <dgm:prSet presAssocID="{A756D9DB-60DD-F94C-BE4D-C17774990D1A}" presName="linNode" presStyleCnt="0"/>
      <dgm:spPr/>
    </dgm:pt>
    <dgm:pt modelId="{F8D8391D-222B-7848-ADF6-2F1024C33EAD}" type="pres">
      <dgm:prSet presAssocID="{A756D9DB-60DD-F94C-BE4D-C17774990D1A}" presName="parentShp" presStyleLbl="node1" presStyleIdx="0" presStyleCnt="3" custScaleX="67933" custScaleY="40132">
        <dgm:presLayoutVars>
          <dgm:bulletEnabled val="1"/>
        </dgm:presLayoutVars>
      </dgm:prSet>
      <dgm:spPr/>
    </dgm:pt>
    <dgm:pt modelId="{7A26B10A-A586-6247-A8E6-B36B59863DBE}" type="pres">
      <dgm:prSet presAssocID="{A756D9DB-60DD-F94C-BE4D-C17774990D1A}" presName="childShp" presStyleLbl="bgAccFollowNode1" presStyleIdx="0" presStyleCnt="3" custScaleX="119629" custScaleY="48244">
        <dgm:presLayoutVars>
          <dgm:bulletEnabled val="1"/>
        </dgm:presLayoutVars>
      </dgm:prSet>
      <dgm:spPr/>
    </dgm:pt>
    <dgm:pt modelId="{BA707D72-12FB-4548-9CDB-362A8E56694C}" type="pres">
      <dgm:prSet presAssocID="{6D3B174A-421D-404D-B378-D37929DB699E}" presName="spacing" presStyleCnt="0"/>
      <dgm:spPr/>
    </dgm:pt>
    <dgm:pt modelId="{A044EB4A-F423-0F4F-A910-9A1FD9D2CBDD}" type="pres">
      <dgm:prSet presAssocID="{5B6EAA1B-DE87-5141-A92B-20E2D4B8B74A}" presName="linNode" presStyleCnt="0"/>
      <dgm:spPr/>
    </dgm:pt>
    <dgm:pt modelId="{2B53E559-3F49-2B49-97EE-27858316E2CC}" type="pres">
      <dgm:prSet presAssocID="{5B6EAA1B-DE87-5141-A92B-20E2D4B8B74A}" presName="parentShp" presStyleLbl="node1" presStyleIdx="1" presStyleCnt="3" custScaleX="67804" custScaleY="44725">
        <dgm:presLayoutVars>
          <dgm:bulletEnabled val="1"/>
        </dgm:presLayoutVars>
      </dgm:prSet>
      <dgm:spPr/>
    </dgm:pt>
    <dgm:pt modelId="{35A2ECEF-21A9-594C-910B-1E7DBF553E57}" type="pres">
      <dgm:prSet presAssocID="{5B6EAA1B-DE87-5141-A92B-20E2D4B8B74A}" presName="childShp" presStyleLbl="bgAccFollowNode1" presStyleIdx="1" presStyleCnt="3" custScaleX="118759" custScaleY="46559">
        <dgm:presLayoutVars>
          <dgm:bulletEnabled val="1"/>
        </dgm:presLayoutVars>
      </dgm:prSet>
      <dgm:spPr/>
    </dgm:pt>
    <dgm:pt modelId="{ABD53560-B480-3C41-B945-9D3501F78102}" type="pres">
      <dgm:prSet presAssocID="{704ED110-1854-FC43-A5DC-A5FCF2AB17C0}" presName="spacing" presStyleCnt="0"/>
      <dgm:spPr/>
    </dgm:pt>
    <dgm:pt modelId="{CFC78BC0-902C-E34C-835B-978CAD4C8BF6}" type="pres">
      <dgm:prSet presAssocID="{6DFFD1A3-51D5-2746-B412-B409492C3A99}" presName="linNode" presStyleCnt="0"/>
      <dgm:spPr/>
    </dgm:pt>
    <dgm:pt modelId="{FA63819D-115B-C547-B566-58C221E04260}" type="pres">
      <dgm:prSet presAssocID="{6DFFD1A3-51D5-2746-B412-B409492C3A99}" presName="parentShp" presStyleLbl="node1" presStyleIdx="2" presStyleCnt="3" custScaleX="66903" custScaleY="51687">
        <dgm:presLayoutVars>
          <dgm:bulletEnabled val="1"/>
        </dgm:presLayoutVars>
      </dgm:prSet>
      <dgm:spPr>
        <a:xfrm>
          <a:off x="0" y="1806284"/>
          <a:ext cx="3848410" cy="1799981"/>
        </a:xfrm>
        <a:prstGeom prst="roundRect">
          <a:avLst/>
        </a:prstGeom>
      </dgm:spPr>
    </dgm:pt>
    <dgm:pt modelId="{15CFA1E5-6C5A-7C4B-9821-AB418CE7FC4E}" type="pres">
      <dgm:prSet presAssocID="{6DFFD1A3-51D5-2746-B412-B409492C3A99}" presName="childShp" presStyleLbl="bgAccFollowNode1" presStyleIdx="2" presStyleCnt="3" custScaleX="118673" custScaleY="42197">
        <dgm:presLayoutVars>
          <dgm:bulletEnabled val="1"/>
        </dgm:presLayoutVars>
      </dgm:prSet>
      <dgm:spPr>
        <a:xfrm>
          <a:off x="2672595" y="2589941"/>
          <a:ext cx="6850535" cy="914121"/>
        </a:xfrm>
        <a:prstGeom prst="rightArrow">
          <a:avLst>
            <a:gd name="adj1" fmla="val 75000"/>
            <a:gd name="adj2" fmla="val 50000"/>
          </a:avLst>
        </a:prstGeom>
      </dgm:spPr>
    </dgm:pt>
  </dgm:ptLst>
  <dgm:cxnLst>
    <dgm:cxn modelId="{B40AA104-0E8A-274B-9A90-9AB5366830A0}" srcId="{5B6EAA1B-DE87-5141-A92B-20E2D4B8B74A}" destId="{012B5264-3141-3F4E-BDD5-0DDC4D29E69B}" srcOrd="0" destOrd="0" parTransId="{1DBA798C-FAB5-A449-8C24-47810E4D7605}" sibTransId="{E5A53C0A-77A7-054B-9EB1-40956CC49F81}"/>
    <dgm:cxn modelId="{308EE108-09D7-AA4F-8E99-10D06686435A}" srcId="{1355FDD4-9840-DA4B-8725-DCA9F251BE38}" destId="{5B6EAA1B-DE87-5141-A92B-20E2D4B8B74A}" srcOrd="1" destOrd="0" parTransId="{A4A65E8F-C32B-5849-9C56-C841AEF91F53}" sibTransId="{704ED110-1854-FC43-A5DC-A5FCF2AB17C0}"/>
    <dgm:cxn modelId="{7522E138-ADEC-5044-B95A-46234F338FD9}" type="presOf" srcId="{5B6EAA1B-DE87-5141-A92B-20E2D4B8B74A}" destId="{2B53E559-3F49-2B49-97EE-27858316E2CC}" srcOrd="0" destOrd="0" presId="urn:microsoft.com/office/officeart/2005/8/layout/vList6"/>
    <dgm:cxn modelId="{6FF04F44-7E0A-CC4E-9963-266FFAE12959}" type="presOf" srcId="{943F124F-4E82-A747-9476-F99AE55D6172}" destId="{7A26B10A-A586-6247-A8E6-B36B59863DBE}" srcOrd="0" destOrd="0" presId="urn:microsoft.com/office/officeart/2005/8/layout/vList6"/>
    <dgm:cxn modelId="{4D561D59-E089-9541-8B2D-13964D2C208B}" type="presOf" srcId="{55FFC4CC-6ED5-B149-AFF6-08EBB8CE7EE0}" destId="{15CFA1E5-6C5A-7C4B-9821-AB418CE7FC4E}" srcOrd="0" destOrd="0" presId="urn:microsoft.com/office/officeart/2005/8/layout/vList6"/>
    <dgm:cxn modelId="{F7F8355F-05C8-6347-AC25-8806B5D3B12A}" type="presOf" srcId="{1355FDD4-9840-DA4B-8725-DCA9F251BE38}" destId="{82D1C197-6F41-274B-B55F-A11466F48CF5}" srcOrd="0" destOrd="0" presId="urn:microsoft.com/office/officeart/2005/8/layout/vList6"/>
    <dgm:cxn modelId="{7A240186-28C4-1A42-8212-A624AC8E21BD}" type="presOf" srcId="{A756D9DB-60DD-F94C-BE4D-C17774990D1A}" destId="{F8D8391D-222B-7848-ADF6-2F1024C33EAD}" srcOrd="0" destOrd="0" presId="urn:microsoft.com/office/officeart/2005/8/layout/vList6"/>
    <dgm:cxn modelId="{3CB22786-4F6E-AC4D-8DAF-77D54D206CA2}" srcId="{6DFFD1A3-51D5-2746-B412-B409492C3A99}" destId="{55FFC4CC-6ED5-B149-AFF6-08EBB8CE7EE0}" srcOrd="0" destOrd="0" parTransId="{AE13BFA2-B422-1146-AA35-A90DFB587C17}" sibTransId="{C92FEC79-8DB8-4F4D-9CAA-90714D406F6A}"/>
    <dgm:cxn modelId="{F2C43A8D-3272-8547-8EAD-9B452A88FA14}" type="presOf" srcId="{012B5264-3141-3F4E-BDD5-0DDC4D29E69B}" destId="{35A2ECEF-21A9-594C-910B-1E7DBF553E57}" srcOrd="0" destOrd="0" presId="urn:microsoft.com/office/officeart/2005/8/layout/vList6"/>
    <dgm:cxn modelId="{78363D9C-0BBF-EE48-9D6E-7E7EA7E60CB3}" type="presOf" srcId="{6DFFD1A3-51D5-2746-B412-B409492C3A99}" destId="{FA63819D-115B-C547-B566-58C221E04260}" srcOrd="0" destOrd="0" presId="urn:microsoft.com/office/officeart/2005/8/layout/vList6"/>
    <dgm:cxn modelId="{323E31B2-8698-8448-9C29-DFD37777C5ED}" srcId="{A756D9DB-60DD-F94C-BE4D-C17774990D1A}" destId="{943F124F-4E82-A747-9476-F99AE55D6172}" srcOrd="0" destOrd="0" parTransId="{7C5BEC3E-A2D7-2F4A-8054-F3BA358FD937}" sibTransId="{3FDFEB6F-00B3-BD4C-ACFF-F266A7F014A5}"/>
    <dgm:cxn modelId="{967A6FF2-9C12-4248-860B-6434D40EF0AC}" srcId="{1355FDD4-9840-DA4B-8725-DCA9F251BE38}" destId="{A756D9DB-60DD-F94C-BE4D-C17774990D1A}" srcOrd="0" destOrd="0" parTransId="{7D7C6BC7-B6D4-8A42-A5DD-805ED5AD89AF}" sibTransId="{6D3B174A-421D-404D-B378-D37929DB699E}"/>
    <dgm:cxn modelId="{14CA4CFA-315F-4741-806B-E5E01E39256D}" srcId="{1355FDD4-9840-DA4B-8725-DCA9F251BE38}" destId="{6DFFD1A3-51D5-2746-B412-B409492C3A99}" srcOrd="2" destOrd="0" parTransId="{32130800-4FF4-384C-89EA-AEC448EAEFBD}" sibTransId="{7871F15E-0B1A-184D-8207-BF2EC2D8F980}"/>
    <dgm:cxn modelId="{05FD2FAB-0CC3-B841-9836-8E55CB7EA803}" type="presParOf" srcId="{82D1C197-6F41-274B-B55F-A11466F48CF5}" destId="{54A56AB8-32DF-A54C-9E8A-312CD17EC960}" srcOrd="0" destOrd="0" presId="urn:microsoft.com/office/officeart/2005/8/layout/vList6"/>
    <dgm:cxn modelId="{C9E19B28-0C89-2048-AB87-B40DCE058183}" type="presParOf" srcId="{54A56AB8-32DF-A54C-9E8A-312CD17EC960}" destId="{F8D8391D-222B-7848-ADF6-2F1024C33EAD}" srcOrd="0" destOrd="0" presId="urn:microsoft.com/office/officeart/2005/8/layout/vList6"/>
    <dgm:cxn modelId="{A6D638CD-4834-004E-B6CB-499E9C030D30}" type="presParOf" srcId="{54A56AB8-32DF-A54C-9E8A-312CD17EC960}" destId="{7A26B10A-A586-6247-A8E6-B36B59863DBE}" srcOrd="1" destOrd="0" presId="urn:microsoft.com/office/officeart/2005/8/layout/vList6"/>
    <dgm:cxn modelId="{88C20255-2BFA-4644-AD21-16DAAEBE0264}" type="presParOf" srcId="{82D1C197-6F41-274B-B55F-A11466F48CF5}" destId="{BA707D72-12FB-4548-9CDB-362A8E56694C}" srcOrd="1" destOrd="0" presId="urn:microsoft.com/office/officeart/2005/8/layout/vList6"/>
    <dgm:cxn modelId="{201FCD3A-EB15-7D4B-859F-26094BAD95DB}" type="presParOf" srcId="{82D1C197-6F41-274B-B55F-A11466F48CF5}" destId="{A044EB4A-F423-0F4F-A910-9A1FD9D2CBDD}" srcOrd="2" destOrd="0" presId="urn:microsoft.com/office/officeart/2005/8/layout/vList6"/>
    <dgm:cxn modelId="{7DE40F5F-DC27-2F41-9CBF-72F8515C1355}" type="presParOf" srcId="{A044EB4A-F423-0F4F-A910-9A1FD9D2CBDD}" destId="{2B53E559-3F49-2B49-97EE-27858316E2CC}" srcOrd="0" destOrd="0" presId="urn:microsoft.com/office/officeart/2005/8/layout/vList6"/>
    <dgm:cxn modelId="{0D24ED9E-A12B-BC4D-9471-917C8625A2BE}" type="presParOf" srcId="{A044EB4A-F423-0F4F-A910-9A1FD9D2CBDD}" destId="{35A2ECEF-21A9-594C-910B-1E7DBF553E57}" srcOrd="1" destOrd="0" presId="urn:microsoft.com/office/officeart/2005/8/layout/vList6"/>
    <dgm:cxn modelId="{7B19440F-D643-344D-ACB6-734EFE86E0A8}" type="presParOf" srcId="{82D1C197-6F41-274B-B55F-A11466F48CF5}" destId="{ABD53560-B480-3C41-B945-9D3501F78102}" srcOrd="3" destOrd="0" presId="urn:microsoft.com/office/officeart/2005/8/layout/vList6"/>
    <dgm:cxn modelId="{FC4E343A-AEDB-3E49-BC84-2AEEE98881D3}" type="presParOf" srcId="{82D1C197-6F41-274B-B55F-A11466F48CF5}" destId="{CFC78BC0-902C-E34C-835B-978CAD4C8BF6}" srcOrd="4" destOrd="0" presId="urn:microsoft.com/office/officeart/2005/8/layout/vList6"/>
    <dgm:cxn modelId="{C8D9B639-1FAB-2C49-8D7B-A97D1479F496}" type="presParOf" srcId="{CFC78BC0-902C-E34C-835B-978CAD4C8BF6}" destId="{FA63819D-115B-C547-B566-58C221E04260}" srcOrd="0" destOrd="0" presId="urn:microsoft.com/office/officeart/2005/8/layout/vList6"/>
    <dgm:cxn modelId="{D060530A-2286-E54B-9C73-E2CA77E52C2F}" type="presParOf" srcId="{CFC78BC0-902C-E34C-835B-978CAD4C8BF6}" destId="{15CFA1E5-6C5A-7C4B-9821-AB418CE7FC4E}"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932803B-5851-4A38-A9B0-7133EFBE2ED9}" type="doc">
      <dgm:prSet loTypeId="urn:microsoft.com/office/officeart/2016/7/layout/ChevronBlockProcess" loCatId="process" qsTypeId="urn:microsoft.com/office/officeart/2005/8/quickstyle/simple1" qsCatId="simple" csTypeId="urn:microsoft.com/office/officeart/2005/8/colors/colorful2" csCatId="colorful" phldr="1"/>
      <dgm:spPr/>
      <dgm:t>
        <a:bodyPr/>
        <a:lstStyle/>
        <a:p>
          <a:endParaRPr lang="en-US"/>
        </a:p>
      </dgm:t>
    </dgm:pt>
    <dgm:pt modelId="{4F535B88-BB73-4E1E-873E-9F8B60B34895}">
      <dgm:prSet/>
      <dgm:spPr/>
      <dgm:t>
        <a:bodyPr/>
        <a:lstStyle/>
        <a:p>
          <a:r>
            <a:rPr lang="en-US"/>
            <a:t>Step 1</a:t>
          </a:r>
        </a:p>
      </dgm:t>
    </dgm:pt>
    <dgm:pt modelId="{474F7070-320B-434B-A9A1-244C8537976B}" type="parTrans" cxnId="{902A06FA-48F0-4A89-A209-A2DDD59A4756}">
      <dgm:prSet/>
      <dgm:spPr/>
      <dgm:t>
        <a:bodyPr/>
        <a:lstStyle/>
        <a:p>
          <a:endParaRPr lang="en-US"/>
        </a:p>
      </dgm:t>
    </dgm:pt>
    <dgm:pt modelId="{7F541B01-476E-4899-9CAF-427B8AE093B3}" type="sibTrans" cxnId="{902A06FA-48F0-4A89-A209-A2DDD59A4756}">
      <dgm:prSet/>
      <dgm:spPr/>
      <dgm:t>
        <a:bodyPr/>
        <a:lstStyle/>
        <a:p>
          <a:endParaRPr lang="en-US"/>
        </a:p>
      </dgm:t>
    </dgm:pt>
    <dgm:pt modelId="{0D805091-ACCF-47F1-BBD6-B9C0EF6AC182}">
      <dgm:prSet custT="1"/>
      <dgm:spPr/>
      <dgm:t>
        <a:bodyPr anchor="ctr"/>
        <a:lstStyle/>
        <a:p>
          <a:pPr algn="ctr"/>
          <a:r>
            <a:rPr lang="en-US" sz="1900" dirty="0">
              <a:latin typeface="Calibri" panose="020F0502020204030204" pitchFamily="34" charset="0"/>
              <a:cs typeface="Calibri" panose="020F0502020204030204" pitchFamily="34" charset="0"/>
            </a:rPr>
            <a:t>EDA with Visualization to understand the data</a:t>
          </a:r>
        </a:p>
      </dgm:t>
    </dgm:pt>
    <dgm:pt modelId="{DDFC8119-DEF5-4338-97D1-3128F166B272}" type="parTrans" cxnId="{2B7BC8DE-8659-4D3C-877E-152E6B58F640}">
      <dgm:prSet/>
      <dgm:spPr/>
      <dgm:t>
        <a:bodyPr/>
        <a:lstStyle/>
        <a:p>
          <a:endParaRPr lang="en-US"/>
        </a:p>
      </dgm:t>
    </dgm:pt>
    <dgm:pt modelId="{2EC31695-8C80-4BFB-9648-468D48BAFF5C}" type="sibTrans" cxnId="{2B7BC8DE-8659-4D3C-877E-152E6B58F640}">
      <dgm:prSet/>
      <dgm:spPr/>
      <dgm:t>
        <a:bodyPr/>
        <a:lstStyle/>
        <a:p>
          <a:endParaRPr lang="en-US"/>
        </a:p>
      </dgm:t>
    </dgm:pt>
    <dgm:pt modelId="{726AB4CA-210A-4A03-A4A6-7EF287B9741F}">
      <dgm:prSet/>
      <dgm:spPr/>
      <dgm:t>
        <a:bodyPr/>
        <a:lstStyle/>
        <a:p>
          <a:r>
            <a:rPr lang="en-US"/>
            <a:t>Step 2</a:t>
          </a:r>
        </a:p>
      </dgm:t>
    </dgm:pt>
    <dgm:pt modelId="{D395F1F2-A4A6-4A05-89EC-5E780A5CA771}" type="parTrans" cxnId="{117874AA-F264-4645-936F-3B884777E7BB}">
      <dgm:prSet/>
      <dgm:spPr/>
      <dgm:t>
        <a:bodyPr/>
        <a:lstStyle/>
        <a:p>
          <a:endParaRPr lang="en-US"/>
        </a:p>
      </dgm:t>
    </dgm:pt>
    <dgm:pt modelId="{E9AD6E27-98AB-4145-93CE-7ADA040CFDB3}" type="sibTrans" cxnId="{117874AA-F264-4645-936F-3B884777E7BB}">
      <dgm:prSet/>
      <dgm:spPr/>
      <dgm:t>
        <a:bodyPr/>
        <a:lstStyle/>
        <a:p>
          <a:endParaRPr lang="en-US"/>
        </a:p>
      </dgm:t>
    </dgm:pt>
    <dgm:pt modelId="{7B7F3D11-6D8C-4B9C-8C01-6BB3050F0B68}">
      <dgm:prSet custT="1"/>
      <dgm:spPr/>
      <dgm:t>
        <a:bodyPr anchor="ctr"/>
        <a:lstStyle/>
        <a:p>
          <a:pPr algn="ctr"/>
          <a:r>
            <a:rPr lang="en-US" sz="1900" dirty="0">
              <a:latin typeface="Calibri" panose="020F0502020204030204" pitchFamily="34" charset="0"/>
              <a:cs typeface="Calibri" panose="020F0502020204030204" pitchFamily="34" charset="0"/>
            </a:rPr>
            <a:t>Data Preprocessing</a:t>
          </a:r>
        </a:p>
      </dgm:t>
    </dgm:pt>
    <dgm:pt modelId="{33CD5C3E-339C-4D52-9804-D4DDCC453ADA}" type="parTrans" cxnId="{AB92A68D-7D12-4A5B-9C30-B629B17995C6}">
      <dgm:prSet/>
      <dgm:spPr/>
      <dgm:t>
        <a:bodyPr/>
        <a:lstStyle/>
        <a:p>
          <a:endParaRPr lang="en-US"/>
        </a:p>
      </dgm:t>
    </dgm:pt>
    <dgm:pt modelId="{844F79DF-CABD-4D84-811E-8CA9FA89006D}" type="sibTrans" cxnId="{AB92A68D-7D12-4A5B-9C30-B629B17995C6}">
      <dgm:prSet/>
      <dgm:spPr/>
      <dgm:t>
        <a:bodyPr/>
        <a:lstStyle/>
        <a:p>
          <a:endParaRPr lang="en-US"/>
        </a:p>
      </dgm:t>
    </dgm:pt>
    <dgm:pt modelId="{D0C79820-626B-44D8-AEFE-2BB37D1C661A}">
      <dgm:prSet/>
      <dgm:spPr/>
      <dgm:t>
        <a:bodyPr/>
        <a:lstStyle/>
        <a:p>
          <a:r>
            <a:rPr lang="en-US"/>
            <a:t>Step 3</a:t>
          </a:r>
        </a:p>
      </dgm:t>
    </dgm:pt>
    <dgm:pt modelId="{3817A448-E770-4DCE-8FBB-1CA4F2775354}" type="parTrans" cxnId="{701B22F6-793F-4F19-943D-9117D44C28C6}">
      <dgm:prSet/>
      <dgm:spPr/>
      <dgm:t>
        <a:bodyPr/>
        <a:lstStyle/>
        <a:p>
          <a:endParaRPr lang="en-US"/>
        </a:p>
      </dgm:t>
    </dgm:pt>
    <dgm:pt modelId="{415A5897-3CC1-4C09-8D21-1396A3F9E523}" type="sibTrans" cxnId="{701B22F6-793F-4F19-943D-9117D44C28C6}">
      <dgm:prSet/>
      <dgm:spPr/>
      <dgm:t>
        <a:bodyPr/>
        <a:lstStyle/>
        <a:p>
          <a:endParaRPr lang="en-US"/>
        </a:p>
      </dgm:t>
    </dgm:pt>
    <dgm:pt modelId="{E13949CA-2527-4B08-A0E6-5B7D4FBE634F}">
      <dgm:prSet custT="1"/>
      <dgm:spPr/>
      <dgm:t>
        <a:bodyPr anchor="ctr"/>
        <a:lstStyle/>
        <a:p>
          <a:pPr algn="ctr"/>
          <a:r>
            <a:rPr lang="en-US" sz="1800" dirty="0">
              <a:latin typeface="Calibri" panose="020F0502020204030204" pitchFamily="34" charset="0"/>
              <a:cs typeface="Calibri" panose="020F0502020204030204" pitchFamily="34" charset="0"/>
            </a:rPr>
            <a:t>Build</a:t>
          </a:r>
          <a:r>
            <a:rPr lang="en-US" sz="1800" baseline="0" dirty="0">
              <a:latin typeface="Calibri" panose="020F0502020204030204" pitchFamily="34" charset="0"/>
              <a:cs typeface="Calibri" panose="020F0502020204030204" pitchFamily="34" charset="0"/>
            </a:rPr>
            <a:t> models:</a:t>
          </a:r>
        </a:p>
        <a:p>
          <a:pPr algn="ctr"/>
          <a:r>
            <a:rPr lang="en-US" sz="1800" baseline="0" dirty="0">
              <a:latin typeface="Calibri" panose="020F0502020204030204" pitchFamily="34" charset="0"/>
              <a:cs typeface="Calibri" panose="020F0502020204030204" pitchFamily="34" charset="0"/>
            </a:rPr>
            <a:t>Random Forest</a:t>
          </a:r>
        </a:p>
        <a:p>
          <a:pPr algn="ctr"/>
          <a:r>
            <a:rPr lang="en-US" sz="1800" baseline="0" dirty="0">
              <a:latin typeface="Calibri" panose="020F0502020204030204" pitchFamily="34" charset="0"/>
              <a:cs typeface="Calibri" panose="020F0502020204030204" pitchFamily="34" charset="0"/>
            </a:rPr>
            <a:t>Linear Regress.</a:t>
          </a:r>
        </a:p>
        <a:p>
          <a:pPr algn="ctr"/>
          <a:r>
            <a:rPr lang="en-US" sz="1800" dirty="0" err="1">
              <a:latin typeface="Calibri" panose="020F0502020204030204" pitchFamily="34" charset="0"/>
              <a:cs typeface="Calibri" panose="020F0502020204030204" pitchFamily="34" charset="0"/>
            </a:rPr>
            <a:t>XGBoost</a:t>
          </a:r>
          <a:endParaRPr lang="en-US" sz="1800" dirty="0">
            <a:latin typeface="Calibri" panose="020F0502020204030204" pitchFamily="34" charset="0"/>
            <a:cs typeface="Calibri" panose="020F0502020204030204" pitchFamily="34" charset="0"/>
          </a:endParaRPr>
        </a:p>
      </dgm:t>
    </dgm:pt>
    <dgm:pt modelId="{BAE24DFE-07E6-4AC1-9A69-1A169DF4511C}" type="parTrans" cxnId="{13F302C5-2867-4D5D-BE5D-85E832FD281A}">
      <dgm:prSet/>
      <dgm:spPr/>
      <dgm:t>
        <a:bodyPr/>
        <a:lstStyle/>
        <a:p>
          <a:endParaRPr lang="en-US"/>
        </a:p>
      </dgm:t>
    </dgm:pt>
    <dgm:pt modelId="{E82D3995-1A1D-4DCC-8FF1-1C587930F2FD}" type="sibTrans" cxnId="{13F302C5-2867-4D5D-BE5D-85E832FD281A}">
      <dgm:prSet/>
      <dgm:spPr/>
      <dgm:t>
        <a:bodyPr/>
        <a:lstStyle/>
        <a:p>
          <a:endParaRPr lang="en-US"/>
        </a:p>
      </dgm:t>
    </dgm:pt>
    <dgm:pt modelId="{EBDEB8ED-4DBF-4BE4-A501-74E9185AA760}">
      <dgm:prSet/>
      <dgm:spPr/>
      <dgm:t>
        <a:bodyPr/>
        <a:lstStyle/>
        <a:p>
          <a:r>
            <a:rPr lang="en-US"/>
            <a:t>Step 4</a:t>
          </a:r>
        </a:p>
      </dgm:t>
    </dgm:pt>
    <dgm:pt modelId="{32AE6F11-C98F-419C-98FC-7D30562BBDE9}" type="parTrans" cxnId="{9F29E208-127B-4ECD-8A41-016B11AA6266}">
      <dgm:prSet/>
      <dgm:spPr/>
      <dgm:t>
        <a:bodyPr/>
        <a:lstStyle/>
        <a:p>
          <a:endParaRPr lang="en-US"/>
        </a:p>
      </dgm:t>
    </dgm:pt>
    <dgm:pt modelId="{12C555ED-4940-4B61-8D1E-B4C2B3D94E42}" type="sibTrans" cxnId="{9F29E208-127B-4ECD-8A41-016B11AA6266}">
      <dgm:prSet/>
      <dgm:spPr/>
      <dgm:t>
        <a:bodyPr/>
        <a:lstStyle/>
        <a:p>
          <a:endParaRPr lang="en-US"/>
        </a:p>
      </dgm:t>
    </dgm:pt>
    <dgm:pt modelId="{03DAF983-B5C5-4414-8E70-A8B1C19BDFD1}">
      <dgm:prSet custT="1"/>
      <dgm:spPr/>
      <dgm:t>
        <a:bodyPr anchor="ctr"/>
        <a:lstStyle/>
        <a:p>
          <a:pPr algn="ctr"/>
          <a:r>
            <a:rPr lang="en-US" sz="1900" dirty="0">
              <a:latin typeface="Calibri" panose="020F0502020204030204" pitchFamily="34" charset="0"/>
              <a:cs typeface="Calibri" panose="020F0502020204030204" pitchFamily="34" charset="0"/>
            </a:rPr>
            <a:t>Train the Models</a:t>
          </a:r>
        </a:p>
        <a:p>
          <a:pPr algn="ctr"/>
          <a:r>
            <a:rPr lang="en-US" sz="1900" dirty="0">
              <a:latin typeface="Calibri" panose="020F0502020204030204" pitchFamily="34" charset="0"/>
              <a:cs typeface="Calibri" panose="020F0502020204030204" pitchFamily="34" charset="0"/>
            </a:rPr>
            <a:t>&amp;</a:t>
          </a:r>
        </a:p>
        <a:p>
          <a:pPr algn="ctr"/>
          <a:r>
            <a:rPr lang="en-US" sz="1900" dirty="0">
              <a:latin typeface="Calibri" panose="020F0502020204030204" pitchFamily="34" charset="0"/>
              <a:cs typeface="Calibri" panose="020F0502020204030204" pitchFamily="34" charset="0"/>
            </a:rPr>
            <a:t>Make Predictions</a:t>
          </a:r>
        </a:p>
      </dgm:t>
    </dgm:pt>
    <dgm:pt modelId="{19016561-DB9B-4CBD-AD1E-AB6409C828D0}" type="parTrans" cxnId="{E3A1594E-78A5-416F-903E-59BC08B026E4}">
      <dgm:prSet/>
      <dgm:spPr/>
      <dgm:t>
        <a:bodyPr/>
        <a:lstStyle/>
        <a:p>
          <a:endParaRPr lang="en-US"/>
        </a:p>
      </dgm:t>
    </dgm:pt>
    <dgm:pt modelId="{2BFD07D1-0E42-4D2F-8FD1-14A4049EC4BA}" type="sibTrans" cxnId="{E3A1594E-78A5-416F-903E-59BC08B026E4}">
      <dgm:prSet/>
      <dgm:spPr/>
      <dgm:t>
        <a:bodyPr/>
        <a:lstStyle/>
        <a:p>
          <a:endParaRPr lang="en-US"/>
        </a:p>
      </dgm:t>
    </dgm:pt>
    <dgm:pt modelId="{98E35AD8-0774-45E3-92C0-F44D45E4D7F9}">
      <dgm:prSet/>
      <dgm:spPr/>
      <dgm:t>
        <a:bodyPr/>
        <a:lstStyle/>
        <a:p>
          <a:r>
            <a:rPr lang="en-US"/>
            <a:t>Step 5</a:t>
          </a:r>
        </a:p>
      </dgm:t>
    </dgm:pt>
    <dgm:pt modelId="{0A37577A-9C82-49B8-92D9-E9C50ADF9293}" type="parTrans" cxnId="{5CE493B0-2A9E-4537-A6B6-CF9740F993C4}">
      <dgm:prSet/>
      <dgm:spPr/>
      <dgm:t>
        <a:bodyPr/>
        <a:lstStyle/>
        <a:p>
          <a:endParaRPr lang="en-US"/>
        </a:p>
      </dgm:t>
    </dgm:pt>
    <dgm:pt modelId="{62E49BEA-DBAE-4A49-BA7E-5BE3BF590492}" type="sibTrans" cxnId="{5CE493B0-2A9E-4537-A6B6-CF9740F993C4}">
      <dgm:prSet/>
      <dgm:spPr/>
      <dgm:t>
        <a:bodyPr/>
        <a:lstStyle/>
        <a:p>
          <a:endParaRPr lang="en-US"/>
        </a:p>
      </dgm:t>
    </dgm:pt>
    <dgm:pt modelId="{FA74EA0C-CBA6-4EB9-8AF3-EBC02F77A250}">
      <dgm:prSet custT="1"/>
      <dgm:spPr/>
      <dgm:t>
        <a:bodyPr anchor="ctr"/>
        <a:lstStyle/>
        <a:p>
          <a:pPr algn="ctr"/>
          <a:r>
            <a:rPr lang="en-US" sz="1900" dirty="0">
              <a:latin typeface="Calibri" panose="020F0502020204030204" pitchFamily="34" charset="0"/>
              <a:cs typeface="Calibri" panose="020F0502020204030204" pitchFamily="34" charset="0"/>
            </a:rPr>
            <a:t>Evaluate Model Performance</a:t>
          </a:r>
        </a:p>
      </dgm:t>
    </dgm:pt>
    <dgm:pt modelId="{A5D5C7C8-2EE4-4811-8AA7-159275D668C0}" type="parTrans" cxnId="{E30DAD46-93DE-4F58-A424-6BFCEAF6C8E0}">
      <dgm:prSet/>
      <dgm:spPr/>
      <dgm:t>
        <a:bodyPr/>
        <a:lstStyle/>
        <a:p>
          <a:endParaRPr lang="en-US"/>
        </a:p>
      </dgm:t>
    </dgm:pt>
    <dgm:pt modelId="{27A426E5-B4BD-4EBF-BB3A-EF39BFA50AA3}" type="sibTrans" cxnId="{E30DAD46-93DE-4F58-A424-6BFCEAF6C8E0}">
      <dgm:prSet/>
      <dgm:spPr/>
      <dgm:t>
        <a:bodyPr/>
        <a:lstStyle/>
        <a:p>
          <a:endParaRPr lang="en-US"/>
        </a:p>
      </dgm:t>
    </dgm:pt>
    <dgm:pt modelId="{D57F2182-32F2-4289-8FB3-CB80E64FFFCD}">
      <dgm:prSet/>
      <dgm:spPr/>
      <dgm:t>
        <a:bodyPr/>
        <a:lstStyle/>
        <a:p>
          <a:r>
            <a:rPr lang="en-US"/>
            <a:t>Step 6</a:t>
          </a:r>
        </a:p>
      </dgm:t>
    </dgm:pt>
    <dgm:pt modelId="{C5E4660A-8005-4921-93D6-CE8625B5FFD5}" type="parTrans" cxnId="{C8FDB1E8-6050-43E5-9381-C9890409ECFA}">
      <dgm:prSet/>
      <dgm:spPr/>
      <dgm:t>
        <a:bodyPr/>
        <a:lstStyle/>
        <a:p>
          <a:endParaRPr lang="en-US"/>
        </a:p>
      </dgm:t>
    </dgm:pt>
    <dgm:pt modelId="{3EE276C3-BB1E-492B-B67E-4F303EAEDB36}" type="sibTrans" cxnId="{C8FDB1E8-6050-43E5-9381-C9890409ECFA}">
      <dgm:prSet/>
      <dgm:spPr/>
      <dgm:t>
        <a:bodyPr/>
        <a:lstStyle/>
        <a:p>
          <a:endParaRPr lang="en-US"/>
        </a:p>
      </dgm:t>
    </dgm:pt>
    <dgm:pt modelId="{BF4EEE02-0D89-4BE8-99F9-D737583DE196}">
      <dgm:prSet custT="1"/>
      <dgm:spPr/>
      <dgm:t>
        <a:bodyPr anchor="ctr"/>
        <a:lstStyle/>
        <a:p>
          <a:pPr algn="ctr"/>
          <a:r>
            <a:rPr lang="en-US" sz="1900" dirty="0">
              <a:latin typeface="Calibri" panose="020F0502020204030204" pitchFamily="34" charset="0"/>
              <a:cs typeface="Calibri" panose="020F0502020204030204" pitchFamily="34" charset="0"/>
            </a:rPr>
            <a:t>Visualize Results</a:t>
          </a:r>
        </a:p>
      </dgm:t>
    </dgm:pt>
    <dgm:pt modelId="{41931A87-EE76-4F1F-9A09-C777FD0FE7E2}" type="parTrans" cxnId="{5D05AE99-D0FF-4FDB-8315-612A97C8D1B7}">
      <dgm:prSet/>
      <dgm:spPr/>
      <dgm:t>
        <a:bodyPr/>
        <a:lstStyle/>
        <a:p>
          <a:endParaRPr lang="en-US"/>
        </a:p>
      </dgm:t>
    </dgm:pt>
    <dgm:pt modelId="{298D5B96-0F57-46F1-98C6-E2B7F37E0853}" type="sibTrans" cxnId="{5D05AE99-D0FF-4FDB-8315-612A97C8D1B7}">
      <dgm:prSet/>
      <dgm:spPr/>
      <dgm:t>
        <a:bodyPr/>
        <a:lstStyle/>
        <a:p>
          <a:endParaRPr lang="en-US"/>
        </a:p>
      </dgm:t>
    </dgm:pt>
    <dgm:pt modelId="{7DDC5D0D-3187-4B04-9392-4468C29E7F91}" type="pres">
      <dgm:prSet presAssocID="{4932803B-5851-4A38-A9B0-7133EFBE2ED9}" presName="Name0" presStyleCnt="0">
        <dgm:presLayoutVars>
          <dgm:dir/>
          <dgm:animLvl val="lvl"/>
          <dgm:resizeHandles val="exact"/>
        </dgm:presLayoutVars>
      </dgm:prSet>
      <dgm:spPr/>
    </dgm:pt>
    <dgm:pt modelId="{EE58C977-7D4F-4C70-B866-7136D4464ADD}" type="pres">
      <dgm:prSet presAssocID="{4F535B88-BB73-4E1E-873E-9F8B60B34895}" presName="composite" presStyleCnt="0"/>
      <dgm:spPr/>
    </dgm:pt>
    <dgm:pt modelId="{4DF10501-D6C9-4620-A50C-564B5ABE751E}" type="pres">
      <dgm:prSet presAssocID="{4F535B88-BB73-4E1E-873E-9F8B60B34895}" presName="parTx" presStyleLbl="alignNode1" presStyleIdx="0" presStyleCnt="6">
        <dgm:presLayoutVars>
          <dgm:chMax val="0"/>
          <dgm:chPref val="0"/>
        </dgm:presLayoutVars>
      </dgm:prSet>
      <dgm:spPr/>
    </dgm:pt>
    <dgm:pt modelId="{26BE0180-43DE-43FA-8701-A89EDDB5B82F}" type="pres">
      <dgm:prSet presAssocID="{4F535B88-BB73-4E1E-873E-9F8B60B34895}" presName="desTx" presStyleLbl="alignAccFollowNode1" presStyleIdx="0" presStyleCnt="6">
        <dgm:presLayoutVars/>
      </dgm:prSet>
      <dgm:spPr/>
    </dgm:pt>
    <dgm:pt modelId="{11F8F048-8153-48D0-85D3-A251AAC34068}" type="pres">
      <dgm:prSet presAssocID="{7F541B01-476E-4899-9CAF-427B8AE093B3}" presName="space" presStyleCnt="0"/>
      <dgm:spPr/>
    </dgm:pt>
    <dgm:pt modelId="{7DC81789-2FE2-40EA-A8B1-59EDD6F65B03}" type="pres">
      <dgm:prSet presAssocID="{726AB4CA-210A-4A03-A4A6-7EF287B9741F}" presName="composite" presStyleCnt="0"/>
      <dgm:spPr/>
    </dgm:pt>
    <dgm:pt modelId="{542312AA-4782-4779-8C5C-36D7B150845F}" type="pres">
      <dgm:prSet presAssocID="{726AB4CA-210A-4A03-A4A6-7EF287B9741F}" presName="parTx" presStyleLbl="alignNode1" presStyleIdx="1" presStyleCnt="6">
        <dgm:presLayoutVars>
          <dgm:chMax val="0"/>
          <dgm:chPref val="0"/>
        </dgm:presLayoutVars>
      </dgm:prSet>
      <dgm:spPr/>
    </dgm:pt>
    <dgm:pt modelId="{767F0B9D-66E6-4D91-9209-4562B2EAC4B5}" type="pres">
      <dgm:prSet presAssocID="{726AB4CA-210A-4A03-A4A6-7EF287B9741F}" presName="desTx" presStyleLbl="alignAccFollowNode1" presStyleIdx="1" presStyleCnt="6">
        <dgm:presLayoutVars/>
      </dgm:prSet>
      <dgm:spPr/>
    </dgm:pt>
    <dgm:pt modelId="{2BEA801A-0A8E-49DE-9570-BC8DEB3FC815}" type="pres">
      <dgm:prSet presAssocID="{E9AD6E27-98AB-4145-93CE-7ADA040CFDB3}" presName="space" presStyleCnt="0"/>
      <dgm:spPr/>
    </dgm:pt>
    <dgm:pt modelId="{D6F3161C-7FC1-49ED-A235-661BBA8A30B4}" type="pres">
      <dgm:prSet presAssocID="{D0C79820-626B-44D8-AEFE-2BB37D1C661A}" presName="composite" presStyleCnt="0"/>
      <dgm:spPr/>
    </dgm:pt>
    <dgm:pt modelId="{2FC15262-C974-487D-A88F-0BAF0EF495E1}" type="pres">
      <dgm:prSet presAssocID="{D0C79820-626B-44D8-AEFE-2BB37D1C661A}" presName="parTx" presStyleLbl="alignNode1" presStyleIdx="2" presStyleCnt="6">
        <dgm:presLayoutVars>
          <dgm:chMax val="0"/>
          <dgm:chPref val="0"/>
        </dgm:presLayoutVars>
      </dgm:prSet>
      <dgm:spPr/>
    </dgm:pt>
    <dgm:pt modelId="{95EB40BA-6E81-4C2E-8515-E93496EA27D1}" type="pres">
      <dgm:prSet presAssocID="{D0C79820-626B-44D8-AEFE-2BB37D1C661A}" presName="desTx" presStyleLbl="alignAccFollowNode1" presStyleIdx="2" presStyleCnt="6">
        <dgm:presLayoutVars/>
      </dgm:prSet>
      <dgm:spPr/>
    </dgm:pt>
    <dgm:pt modelId="{4C3DA6E7-B086-44A0-B89A-3ECFAEE440CB}" type="pres">
      <dgm:prSet presAssocID="{415A5897-3CC1-4C09-8D21-1396A3F9E523}" presName="space" presStyleCnt="0"/>
      <dgm:spPr/>
    </dgm:pt>
    <dgm:pt modelId="{4E8B9D8A-E1A6-4F5F-893B-CD42261F262C}" type="pres">
      <dgm:prSet presAssocID="{EBDEB8ED-4DBF-4BE4-A501-74E9185AA760}" presName="composite" presStyleCnt="0"/>
      <dgm:spPr/>
    </dgm:pt>
    <dgm:pt modelId="{ED95B181-1555-4D72-948B-196E5D944890}" type="pres">
      <dgm:prSet presAssocID="{EBDEB8ED-4DBF-4BE4-A501-74E9185AA760}" presName="parTx" presStyleLbl="alignNode1" presStyleIdx="3" presStyleCnt="6">
        <dgm:presLayoutVars>
          <dgm:chMax val="0"/>
          <dgm:chPref val="0"/>
        </dgm:presLayoutVars>
      </dgm:prSet>
      <dgm:spPr/>
    </dgm:pt>
    <dgm:pt modelId="{0B62E04B-04DB-4868-A575-FBA6C19AD06B}" type="pres">
      <dgm:prSet presAssocID="{EBDEB8ED-4DBF-4BE4-A501-74E9185AA760}" presName="desTx" presStyleLbl="alignAccFollowNode1" presStyleIdx="3" presStyleCnt="6">
        <dgm:presLayoutVars/>
      </dgm:prSet>
      <dgm:spPr/>
    </dgm:pt>
    <dgm:pt modelId="{E83E091F-849B-4497-89E5-46E1ACF06677}" type="pres">
      <dgm:prSet presAssocID="{12C555ED-4940-4B61-8D1E-B4C2B3D94E42}" presName="space" presStyleCnt="0"/>
      <dgm:spPr/>
    </dgm:pt>
    <dgm:pt modelId="{C4D743E7-061A-415B-A984-3E984117B133}" type="pres">
      <dgm:prSet presAssocID="{98E35AD8-0774-45E3-92C0-F44D45E4D7F9}" presName="composite" presStyleCnt="0"/>
      <dgm:spPr/>
    </dgm:pt>
    <dgm:pt modelId="{A1E10AC5-38F2-4E70-9D24-A415FE2A0EC8}" type="pres">
      <dgm:prSet presAssocID="{98E35AD8-0774-45E3-92C0-F44D45E4D7F9}" presName="parTx" presStyleLbl="alignNode1" presStyleIdx="4" presStyleCnt="6">
        <dgm:presLayoutVars>
          <dgm:chMax val="0"/>
          <dgm:chPref val="0"/>
        </dgm:presLayoutVars>
      </dgm:prSet>
      <dgm:spPr/>
    </dgm:pt>
    <dgm:pt modelId="{B374DF47-C4A4-44B2-A6D0-981C09F2D02A}" type="pres">
      <dgm:prSet presAssocID="{98E35AD8-0774-45E3-92C0-F44D45E4D7F9}" presName="desTx" presStyleLbl="alignAccFollowNode1" presStyleIdx="4" presStyleCnt="6">
        <dgm:presLayoutVars/>
      </dgm:prSet>
      <dgm:spPr/>
    </dgm:pt>
    <dgm:pt modelId="{9E1D1269-D688-475D-BF23-37CD057765F8}" type="pres">
      <dgm:prSet presAssocID="{62E49BEA-DBAE-4A49-BA7E-5BE3BF590492}" presName="space" presStyleCnt="0"/>
      <dgm:spPr/>
    </dgm:pt>
    <dgm:pt modelId="{0D4025B2-B306-46EB-9125-75A161D51C13}" type="pres">
      <dgm:prSet presAssocID="{D57F2182-32F2-4289-8FB3-CB80E64FFFCD}" presName="composite" presStyleCnt="0"/>
      <dgm:spPr/>
    </dgm:pt>
    <dgm:pt modelId="{0EEDE196-4EB9-4548-8466-A55FA8A2353A}" type="pres">
      <dgm:prSet presAssocID="{D57F2182-32F2-4289-8FB3-CB80E64FFFCD}" presName="parTx" presStyleLbl="alignNode1" presStyleIdx="5" presStyleCnt="6">
        <dgm:presLayoutVars>
          <dgm:chMax val="0"/>
          <dgm:chPref val="0"/>
        </dgm:presLayoutVars>
      </dgm:prSet>
      <dgm:spPr/>
    </dgm:pt>
    <dgm:pt modelId="{6C89895C-528A-434B-BC24-0A3713B842E9}" type="pres">
      <dgm:prSet presAssocID="{D57F2182-32F2-4289-8FB3-CB80E64FFFCD}" presName="desTx" presStyleLbl="alignAccFollowNode1" presStyleIdx="5" presStyleCnt="6">
        <dgm:presLayoutVars/>
      </dgm:prSet>
      <dgm:spPr/>
    </dgm:pt>
  </dgm:ptLst>
  <dgm:cxnLst>
    <dgm:cxn modelId="{FFB25903-0509-4073-AF95-0F96B6AD6E50}" type="presOf" srcId="{98E35AD8-0774-45E3-92C0-F44D45E4D7F9}" destId="{A1E10AC5-38F2-4E70-9D24-A415FE2A0EC8}" srcOrd="0" destOrd="0" presId="urn:microsoft.com/office/officeart/2016/7/layout/ChevronBlockProcess"/>
    <dgm:cxn modelId="{9F29E208-127B-4ECD-8A41-016B11AA6266}" srcId="{4932803B-5851-4A38-A9B0-7133EFBE2ED9}" destId="{EBDEB8ED-4DBF-4BE4-A501-74E9185AA760}" srcOrd="3" destOrd="0" parTransId="{32AE6F11-C98F-419C-98FC-7D30562BBDE9}" sibTransId="{12C555ED-4940-4B61-8D1E-B4C2B3D94E42}"/>
    <dgm:cxn modelId="{893A3509-2FC5-4D50-9D0D-4AFE76EE9FBB}" type="presOf" srcId="{0D805091-ACCF-47F1-BBD6-B9C0EF6AC182}" destId="{26BE0180-43DE-43FA-8701-A89EDDB5B82F}" srcOrd="0" destOrd="0" presId="urn:microsoft.com/office/officeart/2016/7/layout/ChevronBlockProcess"/>
    <dgm:cxn modelId="{567EBE20-093C-4068-866A-80E3F735B737}" type="presOf" srcId="{7B7F3D11-6D8C-4B9C-8C01-6BB3050F0B68}" destId="{767F0B9D-66E6-4D91-9209-4562B2EAC4B5}" srcOrd="0" destOrd="0" presId="urn:microsoft.com/office/officeart/2016/7/layout/ChevronBlockProcess"/>
    <dgm:cxn modelId="{7ACC093C-A4F3-49A6-BB8B-9D2B00740DF4}" type="presOf" srcId="{4F535B88-BB73-4E1E-873E-9F8B60B34895}" destId="{4DF10501-D6C9-4620-A50C-564B5ABE751E}" srcOrd="0" destOrd="0" presId="urn:microsoft.com/office/officeart/2016/7/layout/ChevronBlockProcess"/>
    <dgm:cxn modelId="{E30DAD46-93DE-4F58-A424-6BFCEAF6C8E0}" srcId="{98E35AD8-0774-45E3-92C0-F44D45E4D7F9}" destId="{FA74EA0C-CBA6-4EB9-8AF3-EBC02F77A250}" srcOrd="0" destOrd="0" parTransId="{A5D5C7C8-2EE4-4811-8AA7-159275D668C0}" sibTransId="{27A426E5-B4BD-4EBF-BB3A-EF39BFA50AA3}"/>
    <dgm:cxn modelId="{E3A1594E-78A5-416F-903E-59BC08B026E4}" srcId="{EBDEB8ED-4DBF-4BE4-A501-74E9185AA760}" destId="{03DAF983-B5C5-4414-8E70-A8B1C19BDFD1}" srcOrd="0" destOrd="0" parTransId="{19016561-DB9B-4CBD-AD1E-AB6409C828D0}" sibTransId="{2BFD07D1-0E42-4D2F-8FD1-14A4049EC4BA}"/>
    <dgm:cxn modelId="{35E01A6C-3524-49B7-8CE6-7FD3E9D7540C}" type="presOf" srcId="{D57F2182-32F2-4289-8FB3-CB80E64FFFCD}" destId="{0EEDE196-4EB9-4548-8466-A55FA8A2353A}" srcOrd="0" destOrd="0" presId="urn:microsoft.com/office/officeart/2016/7/layout/ChevronBlockProcess"/>
    <dgm:cxn modelId="{AC998C6F-33ED-4A3F-A00B-1DCBD90F441A}" type="presOf" srcId="{03DAF983-B5C5-4414-8E70-A8B1C19BDFD1}" destId="{0B62E04B-04DB-4868-A575-FBA6C19AD06B}" srcOrd="0" destOrd="0" presId="urn:microsoft.com/office/officeart/2016/7/layout/ChevronBlockProcess"/>
    <dgm:cxn modelId="{AB92A68D-7D12-4A5B-9C30-B629B17995C6}" srcId="{726AB4CA-210A-4A03-A4A6-7EF287B9741F}" destId="{7B7F3D11-6D8C-4B9C-8C01-6BB3050F0B68}" srcOrd="0" destOrd="0" parTransId="{33CD5C3E-339C-4D52-9804-D4DDCC453ADA}" sibTransId="{844F79DF-CABD-4D84-811E-8CA9FA89006D}"/>
    <dgm:cxn modelId="{4DBDB38E-B089-430C-AEED-F82EF4B9FA5F}" type="presOf" srcId="{BF4EEE02-0D89-4BE8-99F9-D737583DE196}" destId="{6C89895C-528A-434B-BC24-0A3713B842E9}" srcOrd="0" destOrd="0" presId="urn:microsoft.com/office/officeart/2016/7/layout/ChevronBlockProcess"/>
    <dgm:cxn modelId="{C04A4090-61D6-4FDC-9C30-CDE0044E0681}" type="presOf" srcId="{E13949CA-2527-4B08-A0E6-5B7D4FBE634F}" destId="{95EB40BA-6E81-4C2E-8515-E93496EA27D1}" srcOrd="0" destOrd="0" presId="urn:microsoft.com/office/officeart/2016/7/layout/ChevronBlockProcess"/>
    <dgm:cxn modelId="{5D05AE99-D0FF-4FDB-8315-612A97C8D1B7}" srcId="{D57F2182-32F2-4289-8FB3-CB80E64FFFCD}" destId="{BF4EEE02-0D89-4BE8-99F9-D737583DE196}" srcOrd="0" destOrd="0" parTransId="{41931A87-EE76-4F1F-9A09-C777FD0FE7E2}" sibTransId="{298D5B96-0F57-46F1-98C6-E2B7F37E0853}"/>
    <dgm:cxn modelId="{117874AA-F264-4645-936F-3B884777E7BB}" srcId="{4932803B-5851-4A38-A9B0-7133EFBE2ED9}" destId="{726AB4CA-210A-4A03-A4A6-7EF287B9741F}" srcOrd="1" destOrd="0" parTransId="{D395F1F2-A4A6-4A05-89EC-5E780A5CA771}" sibTransId="{E9AD6E27-98AB-4145-93CE-7ADA040CFDB3}"/>
    <dgm:cxn modelId="{5CE493B0-2A9E-4537-A6B6-CF9740F993C4}" srcId="{4932803B-5851-4A38-A9B0-7133EFBE2ED9}" destId="{98E35AD8-0774-45E3-92C0-F44D45E4D7F9}" srcOrd="4" destOrd="0" parTransId="{0A37577A-9C82-49B8-92D9-E9C50ADF9293}" sibTransId="{62E49BEA-DBAE-4A49-BA7E-5BE3BF590492}"/>
    <dgm:cxn modelId="{ACC5D7C3-8970-4B72-B1EC-4E1D2E769B93}" type="presOf" srcId="{FA74EA0C-CBA6-4EB9-8AF3-EBC02F77A250}" destId="{B374DF47-C4A4-44B2-A6D0-981C09F2D02A}" srcOrd="0" destOrd="0" presId="urn:microsoft.com/office/officeart/2016/7/layout/ChevronBlockProcess"/>
    <dgm:cxn modelId="{13F302C5-2867-4D5D-BE5D-85E832FD281A}" srcId="{D0C79820-626B-44D8-AEFE-2BB37D1C661A}" destId="{E13949CA-2527-4B08-A0E6-5B7D4FBE634F}" srcOrd="0" destOrd="0" parTransId="{BAE24DFE-07E6-4AC1-9A69-1A169DF4511C}" sibTransId="{E82D3995-1A1D-4DCC-8FF1-1C587930F2FD}"/>
    <dgm:cxn modelId="{B1ED15CF-9661-4B8D-B4C7-A04D0ADAA768}" type="presOf" srcId="{EBDEB8ED-4DBF-4BE4-A501-74E9185AA760}" destId="{ED95B181-1555-4D72-948B-196E5D944890}" srcOrd="0" destOrd="0" presId="urn:microsoft.com/office/officeart/2016/7/layout/ChevronBlockProcess"/>
    <dgm:cxn modelId="{2B7BC8DE-8659-4D3C-877E-152E6B58F640}" srcId="{4F535B88-BB73-4E1E-873E-9F8B60B34895}" destId="{0D805091-ACCF-47F1-BBD6-B9C0EF6AC182}" srcOrd="0" destOrd="0" parTransId="{DDFC8119-DEF5-4338-97D1-3128F166B272}" sibTransId="{2EC31695-8C80-4BFB-9648-468D48BAFF5C}"/>
    <dgm:cxn modelId="{63BBA8E4-EA11-463A-B04D-37383855CB05}" type="presOf" srcId="{726AB4CA-210A-4A03-A4A6-7EF287B9741F}" destId="{542312AA-4782-4779-8C5C-36D7B150845F}" srcOrd="0" destOrd="0" presId="urn:microsoft.com/office/officeart/2016/7/layout/ChevronBlockProcess"/>
    <dgm:cxn modelId="{C8FDB1E8-6050-43E5-9381-C9890409ECFA}" srcId="{4932803B-5851-4A38-A9B0-7133EFBE2ED9}" destId="{D57F2182-32F2-4289-8FB3-CB80E64FFFCD}" srcOrd="5" destOrd="0" parTransId="{C5E4660A-8005-4921-93D6-CE8625B5FFD5}" sibTransId="{3EE276C3-BB1E-492B-B67E-4F303EAEDB36}"/>
    <dgm:cxn modelId="{483CE4E9-9472-4A08-874E-9A51D29ADA6A}" type="presOf" srcId="{4932803B-5851-4A38-A9B0-7133EFBE2ED9}" destId="{7DDC5D0D-3187-4B04-9392-4468C29E7F91}" srcOrd="0" destOrd="0" presId="urn:microsoft.com/office/officeart/2016/7/layout/ChevronBlockProcess"/>
    <dgm:cxn modelId="{701B22F6-793F-4F19-943D-9117D44C28C6}" srcId="{4932803B-5851-4A38-A9B0-7133EFBE2ED9}" destId="{D0C79820-626B-44D8-AEFE-2BB37D1C661A}" srcOrd="2" destOrd="0" parTransId="{3817A448-E770-4DCE-8FBB-1CA4F2775354}" sibTransId="{415A5897-3CC1-4C09-8D21-1396A3F9E523}"/>
    <dgm:cxn modelId="{029D66F8-1EB1-4551-9C36-0C813BB629A3}" type="presOf" srcId="{D0C79820-626B-44D8-AEFE-2BB37D1C661A}" destId="{2FC15262-C974-487D-A88F-0BAF0EF495E1}" srcOrd="0" destOrd="0" presId="urn:microsoft.com/office/officeart/2016/7/layout/ChevronBlockProcess"/>
    <dgm:cxn modelId="{902A06FA-48F0-4A89-A209-A2DDD59A4756}" srcId="{4932803B-5851-4A38-A9B0-7133EFBE2ED9}" destId="{4F535B88-BB73-4E1E-873E-9F8B60B34895}" srcOrd="0" destOrd="0" parTransId="{474F7070-320B-434B-A9A1-244C8537976B}" sibTransId="{7F541B01-476E-4899-9CAF-427B8AE093B3}"/>
    <dgm:cxn modelId="{B43CEBFA-A38B-4A25-932A-5CF605A68782}" type="presParOf" srcId="{7DDC5D0D-3187-4B04-9392-4468C29E7F91}" destId="{EE58C977-7D4F-4C70-B866-7136D4464ADD}" srcOrd="0" destOrd="0" presId="urn:microsoft.com/office/officeart/2016/7/layout/ChevronBlockProcess"/>
    <dgm:cxn modelId="{17945F49-01A4-4507-8597-701055AA28F7}" type="presParOf" srcId="{EE58C977-7D4F-4C70-B866-7136D4464ADD}" destId="{4DF10501-D6C9-4620-A50C-564B5ABE751E}" srcOrd="0" destOrd="0" presId="urn:microsoft.com/office/officeart/2016/7/layout/ChevronBlockProcess"/>
    <dgm:cxn modelId="{2D9707E9-29E3-4E98-9CA0-9959EB6896AB}" type="presParOf" srcId="{EE58C977-7D4F-4C70-B866-7136D4464ADD}" destId="{26BE0180-43DE-43FA-8701-A89EDDB5B82F}" srcOrd="1" destOrd="0" presId="urn:microsoft.com/office/officeart/2016/7/layout/ChevronBlockProcess"/>
    <dgm:cxn modelId="{F6F8C274-65F4-4C8A-8ECA-214821F1DC99}" type="presParOf" srcId="{7DDC5D0D-3187-4B04-9392-4468C29E7F91}" destId="{11F8F048-8153-48D0-85D3-A251AAC34068}" srcOrd="1" destOrd="0" presId="urn:microsoft.com/office/officeart/2016/7/layout/ChevronBlockProcess"/>
    <dgm:cxn modelId="{B3C2A267-D33F-469E-A69F-4BB1249FE4BB}" type="presParOf" srcId="{7DDC5D0D-3187-4B04-9392-4468C29E7F91}" destId="{7DC81789-2FE2-40EA-A8B1-59EDD6F65B03}" srcOrd="2" destOrd="0" presId="urn:microsoft.com/office/officeart/2016/7/layout/ChevronBlockProcess"/>
    <dgm:cxn modelId="{40E68989-F7EB-4D70-BF6D-7C76941939FC}" type="presParOf" srcId="{7DC81789-2FE2-40EA-A8B1-59EDD6F65B03}" destId="{542312AA-4782-4779-8C5C-36D7B150845F}" srcOrd="0" destOrd="0" presId="urn:microsoft.com/office/officeart/2016/7/layout/ChevronBlockProcess"/>
    <dgm:cxn modelId="{AD78E0B6-78F3-471C-83BF-5FDD65532B9C}" type="presParOf" srcId="{7DC81789-2FE2-40EA-A8B1-59EDD6F65B03}" destId="{767F0B9D-66E6-4D91-9209-4562B2EAC4B5}" srcOrd="1" destOrd="0" presId="urn:microsoft.com/office/officeart/2016/7/layout/ChevronBlockProcess"/>
    <dgm:cxn modelId="{768CEE96-D171-4BBA-A39B-4EAD162C87AC}" type="presParOf" srcId="{7DDC5D0D-3187-4B04-9392-4468C29E7F91}" destId="{2BEA801A-0A8E-49DE-9570-BC8DEB3FC815}" srcOrd="3" destOrd="0" presId="urn:microsoft.com/office/officeart/2016/7/layout/ChevronBlockProcess"/>
    <dgm:cxn modelId="{50F78766-1527-4BF2-9EB9-8A7BE29A15E7}" type="presParOf" srcId="{7DDC5D0D-3187-4B04-9392-4468C29E7F91}" destId="{D6F3161C-7FC1-49ED-A235-661BBA8A30B4}" srcOrd="4" destOrd="0" presId="urn:microsoft.com/office/officeart/2016/7/layout/ChevronBlockProcess"/>
    <dgm:cxn modelId="{C2B06DC0-3FDD-4BDE-87C2-CCCA9CC8D9D1}" type="presParOf" srcId="{D6F3161C-7FC1-49ED-A235-661BBA8A30B4}" destId="{2FC15262-C974-487D-A88F-0BAF0EF495E1}" srcOrd="0" destOrd="0" presId="urn:microsoft.com/office/officeart/2016/7/layout/ChevronBlockProcess"/>
    <dgm:cxn modelId="{99CBFBD0-EDEC-4A48-8B24-6140D769AC75}" type="presParOf" srcId="{D6F3161C-7FC1-49ED-A235-661BBA8A30B4}" destId="{95EB40BA-6E81-4C2E-8515-E93496EA27D1}" srcOrd="1" destOrd="0" presId="urn:microsoft.com/office/officeart/2016/7/layout/ChevronBlockProcess"/>
    <dgm:cxn modelId="{03630368-D921-4C03-BB1D-E2B9F2EAF09D}" type="presParOf" srcId="{7DDC5D0D-3187-4B04-9392-4468C29E7F91}" destId="{4C3DA6E7-B086-44A0-B89A-3ECFAEE440CB}" srcOrd="5" destOrd="0" presId="urn:microsoft.com/office/officeart/2016/7/layout/ChevronBlockProcess"/>
    <dgm:cxn modelId="{88326786-6E12-4A1B-AD20-A56558BE9452}" type="presParOf" srcId="{7DDC5D0D-3187-4B04-9392-4468C29E7F91}" destId="{4E8B9D8A-E1A6-4F5F-893B-CD42261F262C}" srcOrd="6" destOrd="0" presId="urn:microsoft.com/office/officeart/2016/7/layout/ChevronBlockProcess"/>
    <dgm:cxn modelId="{E79E0D5D-7F51-4C4E-A310-33DE1CA22751}" type="presParOf" srcId="{4E8B9D8A-E1A6-4F5F-893B-CD42261F262C}" destId="{ED95B181-1555-4D72-948B-196E5D944890}" srcOrd="0" destOrd="0" presId="urn:microsoft.com/office/officeart/2016/7/layout/ChevronBlockProcess"/>
    <dgm:cxn modelId="{282BC89E-2235-4DA2-93CD-E1833E52EB87}" type="presParOf" srcId="{4E8B9D8A-E1A6-4F5F-893B-CD42261F262C}" destId="{0B62E04B-04DB-4868-A575-FBA6C19AD06B}" srcOrd="1" destOrd="0" presId="urn:microsoft.com/office/officeart/2016/7/layout/ChevronBlockProcess"/>
    <dgm:cxn modelId="{4F8E94BA-4DAF-4670-8E91-CC761E78CFF5}" type="presParOf" srcId="{7DDC5D0D-3187-4B04-9392-4468C29E7F91}" destId="{E83E091F-849B-4497-89E5-46E1ACF06677}" srcOrd="7" destOrd="0" presId="urn:microsoft.com/office/officeart/2016/7/layout/ChevronBlockProcess"/>
    <dgm:cxn modelId="{E4152477-534F-4170-83E2-9602E4BF4EB9}" type="presParOf" srcId="{7DDC5D0D-3187-4B04-9392-4468C29E7F91}" destId="{C4D743E7-061A-415B-A984-3E984117B133}" srcOrd="8" destOrd="0" presId="urn:microsoft.com/office/officeart/2016/7/layout/ChevronBlockProcess"/>
    <dgm:cxn modelId="{CDFAA47E-FEA1-4B81-B03B-34118D4177BB}" type="presParOf" srcId="{C4D743E7-061A-415B-A984-3E984117B133}" destId="{A1E10AC5-38F2-4E70-9D24-A415FE2A0EC8}" srcOrd="0" destOrd="0" presId="urn:microsoft.com/office/officeart/2016/7/layout/ChevronBlockProcess"/>
    <dgm:cxn modelId="{E369F15A-2D6C-4816-A2A5-30E7CA735945}" type="presParOf" srcId="{C4D743E7-061A-415B-A984-3E984117B133}" destId="{B374DF47-C4A4-44B2-A6D0-981C09F2D02A}" srcOrd="1" destOrd="0" presId="urn:microsoft.com/office/officeart/2016/7/layout/ChevronBlockProcess"/>
    <dgm:cxn modelId="{2B1156CF-A785-4168-A89D-F2CFFFABF212}" type="presParOf" srcId="{7DDC5D0D-3187-4B04-9392-4468C29E7F91}" destId="{9E1D1269-D688-475D-BF23-37CD057765F8}" srcOrd="9" destOrd="0" presId="urn:microsoft.com/office/officeart/2016/7/layout/ChevronBlockProcess"/>
    <dgm:cxn modelId="{45170AB3-07C4-4010-A918-B8CF184BBBB6}" type="presParOf" srcId="{7DDC5D0D-3187-4B04-9392-4468C29E7F91}" destId="{0D4025B2-B306-46EB-9125-75A161D51C13}" srcOrd="10" destOrd="0" presId="urn:microsoft.com/office/officeart/2016/7/layout/ChevronBlockProcess"/>
    <dgm:cxn modelId="{3FF36789-DE72-4E40-AA69-7644DF784568}" type="presParOf" srcId="{0D4025B2-B306-46EB-9125-75A161D51C13}" destId="{0EEDE196-4EB9-4548-8466-A55FA8A2353A}" srcOrd="0" destOrd="0" presId="urn:microsoft.com/office/officeart/2016/7/layout/ChevronBlockProcess"/>
    <dgm:cxn modelId="{0FECA4A6-47BE-408C-9B30-8C23538157D6}" type="presParOf" srcId="{0D4025B2-B306-46EB-9125-75A161D51C13}" destId="{6C89895C-528A-434B-BC24-0A3713B842E9}" srcOrd="1" destOrd="0" presId="urn:microsoft.com/office/officeart/2016/7/layout/ChevronBlock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7F9A5D1-38A8-274B-AE3C-FC38684DB2DD}"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US"/>
        </a:p>
      </dgm:t>
    </dgm:pt>
    <dgm:pt modelId="{C0548A86-5E8B-E24F-AAB5-8B29E2D864E4}">
      <dgm:prSet phldrT="[Text]" custT="1"/>
      <dgm:spPr/>
      <dgm:t>
        <a:bodyPr/>
        <a:lstStyle/>
        <a:p>
          <a:r>
            <a:rPr lang="en-US" sz="1400" dirty="0"/>
            <a:t>Random Forest Classifier: </a:t>
          </a:r>
        </a:p>
        <a:p>
          <a:r>
            <a:rPr lang="en-US" sz="1200" b="0" i="0" dirty="0"/>
            <a:t>Random forest modeling is an ensemble machine learning technique that combines several decision trees to produce a more reliable and accurate prediction model. Feature subsampling and bootstrapping are used to introduce unpredictability and variety to the model, which helps to reduce overfitting and improve performance. Finally, the predictions from the different trees are combined using a majority vote or average to generate the final result.</a:t>
          </a:r>
          <a:endParaRPr lang="en-US" sz="1400" dirty="0"/>
        </a:p>
      </dgm:t>
    </dgm:pt>
    <dgm:pt modelId="{F93A0B61-3CDD-7A4A-9B64-48A9A44BCB6F}" type="parTrans" cxnId="{C6C69B73-1F36-894C-9E68-7525985A1152}">
      <dgm:prSet/>
      <dgm:spPr/>
      <dgm:t>
        <a:bodyPr/>
        <a:lstStyle/>
        <a:p>
          <a:endParaRPr lang="en-US"/>
        </a:p>
      </dgm:t>
    </dgm:pt>
    <dgm:pt modelId="{BC0534DB-40B0-5740-BB31-7CC1DDC8F37C}" type="sibTrans" cxnId="{C6C69B73-1F36-894C-9E68-7525985A1152}">
      <dgm:prSet/>
      <dgm:spPr/>
      <dgm:t>
        <a:bodyPr/>
        <a:lstStyle/>
        <a:p>
          <a:endParaRPr lang="en-US"/>
        </a:p>
      </dgm:t>
    </dgm:pt>
    <dgm:pt modelId="{05C88B75-679C-9445-B7EF-60C00B4F1B7A}">
      <dgm:prSet phldrT="[Text]" custT="1"/>
      <dgm:spPr/>
      <dgm:t>
        <a:bodyPr/>
        <a:lstStyle/>
        <a:p>
          <a:pPr marL="0" marR="0" lvl="0" indent="0" algn="l" defTabSz="622300" eaLnBrk="1" fontAlgn="auto" latinLnBrk="0" hangingPunct="1">
            <a:lnSpc>
              <a:spcPct val="90000"/>
            </a:lnSpc>
            <a:spcBef>
              <a:spcPct val="0"/>
            </a:spcBef>
            <a:spcAft>
              <a:spcPct val="35000"/>
            </a:spcAft>
            <a:buClrTx/>
            <a:buSzTx/>
            <a:buFontTx/>
            <a:buNone/>
            <a:tabLst/>
            <a:defRPr/>
          </a:pPr>
          <a:r>
            <a:rPr lang="en-US" sz="1400" kern="1200" dirty="0">
              <a:solidFill>
                <a:prstClr val="white"/>
              </a:solidFill>
              <a:latin typeface="Avenir Next LT Pro"/>
              <a:ea typeface="+mn-ea"/>
              <a:cs typeface="+mn-cs"/>
            </a:rPr>
            <a:t>Linear Regression:</a:t>
          </a:r>
        </a:p>
        <a:p>
          <a:pPr marL="0" marR="0" lvl="0" indent="0" algn="l" defTabSz="914400" eaLnBrk="1" fontAlgn="auto" latinLnBrk="0" hangingPunct="1">
            <a:lnSpc>
              <a:spcPct val="100000"/>
            </a:lnSpc>
            <a:spcBef>
              <a:spcPts val="0"/>
            </a:spcBef>
            <a:spcAft>
              <a:spcPts val="0"/>
            </a:spcAft>
            <a:buClrTx/>
            <a:buSzTx/>
            <a:buFontTx/>
            <a:buNone/>
            <a:tabLst/>
            <a:defRPr/>
          </a:pPr>
          <a:r>
            <a:rPr lang="en-US" sz="1200" b="0" i="0" kern="1200" dirty="0"/>
            <a:t>Logistic regression is a popular supervised machine learning method that predicts a categorical outcome from a set of independent variables. It outputs probability values between 0 and 1, rather than precise values, enabling it to classify data as fraudulent or non-fraudulent. It's commonly used for binary classification tasks, such as True or False, Yes or No, or 0 or 1.</a:t>
          </a:r>
          <a:endParaRPr lang="en-US" sz="1200" kern="1200" dirty="0"/>
        </a:p>
      </dgm:t>
    </dgm:pt>
    <dgm:pt modelId="{7588D157-F676-8543-9F9F-150F0583A07C}" type="parTrans" cxnId="{C5F29A17-B9E9-0747-9C1F-ED3159594A1C}">
      <dgm:prSet/>
      <dgm:spPr/>
      <dgm:t>
        <a:bodyPr/>
        <a:lstStyle/>
        <a:p>
          <a:endParaRPr lang="en-US"/>
        </a:p>
      </dgm:t>
    </dgm:pt>
    <dgm:pt modelId="{A0B59803-DB85-7245-BC1D-C8E3607DD66D}" type="sibTrans" cxnId="{C5F29A17-B9E9-0747-9C1F-ED3159594A1C}">
      <dgm:prSet/>
      <dgm:spPr/>
      <dgm:t>
        <a:bodyPr/>
        <a:lstStyle/>
        <a:p>
          <a:endParaRPr lang="en-US"/>
        </a:p>
      </dgm:t>
    </dgm:pt>
    <dgm:pt modelId="{23294F91-C246-A14A-B4C2-505DC27D7653}">
      <dgm:prSet phldrT="[Text]" custT="1"/>
      <dgm:spPr/>
      <dgm:t>
        <a:bodyPr/>
        <a:lstStyle/>
        <a:p>
          <a:r>
            <a:rPr lang="en-US" sz="1400" dirty="0" err="1"/>
            <a:t>XGBoost</a:t>
          </a:r>
          <a:r>
            <a:rPr lang="en-US" sz="1400" dirty="0"/>
            <a:t>:</a:t>
          </a:r>
        </a:p>
        <a:p>
          <a:r>
            <a:rPr lang="en-US" sz="1200" b="0" i="0" dirty="0" err="1"/>
            <a:t>XGBoost</a:t>
          </a:r>
          <a:r>
            <a:rPr lang="en-US" sz="1200" b="0" i="0" dirty="0"/>
            <a:t> is an optimized implementation of the gradient boosting algorithm used for supervised learning tasks such as classification, regression, and ranking. It constructs an ensemble of decision trees, updating parameters with regularization and gradient descent. Due to its speed, accuracy, and advanced features, it is widely used in industries such as finance, healthcare, advertising, and recommendation systems.</a:t>
          </a:r>
          <a:endParaRPr lang="en-US" sz="1400" dirty="0"/>
        </a:p>
      </dgm:t>
    </dgm:pt>
    <dgm:pt modelId="{8D6C6055-3247-0C41-B6E9-A054277E860A}" type="parTrans" cxnId="{AF5D3BFD-DD04-FA4F-AD3A-D7470D5FF65A}">
      <dgm:prSet/>
      <dgm:spPr/>
      <dgm:t>
        <a:bodyPr/>
        <a:lstStyle/>
        <a:p>
          <a:endParaRPr lang="en-US"/>
        </a:p>
      </dgm:t>
    </dgm:pt>
    <dgm:pt modelId="{7994A2C1-6B85-7645-8D98-F35752AAA9C2}" type="sibTrans" cxnId="{AF5D3BFD-DD04-FA4F-AD3A-D7470D5FF65A}">
      <dgm:prSet/>
      <dgm:spPr/>
      <dgm:t>
        <a:bodyPr/>
        <a:lstStyle/>
        <a:p>
          <a:endParaRPr lang="en-US"/>
        </a:p>
      </dgm:t>
    </dgm:pt>
    <dgm:pt modelId="{DEE3BE5D-557B-1B4B-8EE3-822FA93F927F}" type="pres">
      <dgm:prSet presAssocID="{F7F9A5D1-38A8-274B-AE3C-FC38684DB2DD}" presName="Name0" presStyleCnt="0">
        <dgm:presLayoutVars>
          <dgm:chMax val="7"/>
          <dgm:chPref val="7"/>
          <dgm:dir/>
        </dgm:presLayoutVars>
      </dgm:prSet>
      <dgm:spPr/>
    </dgm:pt>
    <dgm:pt modelId="{73A7BA25-326D-B44B-B9CE-4DC9D8C1A599}" type="pres">
      <dgm:prSet presAssocID="{F7F9A5D1-38A8-274B-AE3C-FC38684DB2DD}" presName="Name1" presStyleCnt="0"/>
      <dgm:spPr/>
    </dgm:pt>
    <dgm:pt modelId="{0EDEBC3B-80B7-6F45-9256-C71D89DAF0CF}" type="pres">
      <dgm:prSet presAssocID="{F7F9A5D1-38A8-274B-AE3C-FC38684DB2DD}" presName="cycle" presStyleCnt="0"/>
      <dgm:spPr/>
    </dgm:pt>
    <dgm:pt modelId="{A26A7E7B-7FB8-B14C-86AA-B61F188BFB0D}" type="pres">
      <dgm:prSet presAssocID="{F7F9A5D1-38A8-274B-AE3C-FC38684DB2DD}" presName="srcNode" presStyleLbl="node1" presStyleIdx="0" presStyleCnt="3"/>
      <dgm:spPr/>
    </dgm:pt>
    <dgm:pt modelId="{4E49F03D-F4C1-604F-9AAF-4511E7EDF467}" type="pres">
      <dgm:prSet presAssocID="{F7F9A5D1-38A8-274B-AE3C-FC38684DB2DD}" presName="conn" presStyleLbl="parChTrans1D2" presStyleIdx="0" presStyleCnt="1"/>
      <dgm:spPr/>
    </dgm:pt>
    <dgm:pt modelId="{2570814D-876F-054D-8890-3F1BC7353D49}" type="pres">
      <dgm:prSet presAssocID="{F7F9A5D1-38A8-274B-AE3C-FC38684DB2DD}" presName="extraNode" presStyleLbl="node1" presStyleIdx="0" presStyleCnt="3"/>
      <dgm:spPr/>
    </dgm:pt>
    <dgm:pt modelId="{037BFE80-779A-C543-8373-BD34D59B8306}" type="pres">
      <dgm:prSet presAssocID="{F7F9A5D1-38A8-274B-AE3C-FC38684DB2DD}" presName="dstNode" presStyleLbl="node1" presStyleIdx="0" presStyleCnt="3"/>
      <dgm:spPr/>
    </dgm:pt>
    <dgm:pt modelId="{11EFC4C4-B4F0-F04A-84D8-3BC6D4467503}" type="pres">
      <dgm:prSet presAssocID="{C0548A86-5E8B-E24F-AAB5-8B29E2D864E4}" presName="text_1" presStyleLbl="node1" presStyleIdx="0" presStyleCnt="3">
        <dgm:presLayoutVars>
          <dgm:bulletEnabled val="1"/>
        </dgm:presLayoutVars>
      </dgm:prSet>
      <dgm:spPr/>
    </dgm:pt>
    <dgm:pt modelId="{01FEF3E7-18B9-264A-B296-5A1014626112}" type="pres">
      <dgm:prSet presAssocID="{C0548A86-5E8B-E24F-AAB5-8B29E2D864E4}" presName="accent_1" presStyleCnt="0"/>
      <dgm:spPr/>
    </dgm:pt>
    <dgm:pt modelId="{DAD226EE-4D09-4F41-B394-3F0AF983CCD0}" type="pres">
      <dgm:prSet presAssocID="{C0548A86-5E8B-E24F-AAB5-8B29E2D864E4}" presName="accentRepeatNode" presStyleLbl="solidFgAcc1" presStyleIdx="0" presStyleCnt="3"/>
      <dgm:spPr>
        <a:solidFill>
          <a:schemeClr val="bg1"/>
        </a:solidFill>
      </dgm:spPr>
    </dgm:pt>
    <dgm:pt modelId="{4D5B7550-0D3A-B642-B9CF-2239B1D93627}" type="pres">
      <dgm:prSet presAssocID="{05C88B75-679C-9445-B7EF-60C00B4F1B7A}" presName="text_2" presStyleLbl="node1" presStyleIdx="1" presStyleCnt="3">
        <dgm:presLayoutVars>
          <dgm:bulletEnabled val="1"/>
        </dgm:presLayoutVars>
      </dgm:prSet>
      <dgm:spPr/>
    </dgm:pt>
    <dgm:pt modelId="{7A4F0027-A9CE-4A4E-B822-D321252E379D}" type="pres">
      <dgm:prSet presAssocID="{05C88B75-679C-9445-B7EF-60C00B4F1B7A}" presName="accent_2" presStyleCnt="0"/>
      <dgm:spPr/>
    </dgm:pt>
    <dgm:pt modelId="{78AA28C6-E4A2-DA4D-AF27-0F7B2F661C67}" type="pres">
      <dgm:prSet presAssocID="{05C88B75-679C-9445-B7EF-60C00B4F1B7A}" presName="accentRepeatNode" presStyleLbl="solidFgAcc1" presStyleIdx="1" presStyleCnt="3"/>
      <dgm:spPr/>
    </dgm:pt>
    <dgm:pt modelId="{83F37FF7-3E61-A04B-82D3-67923594F6CD}" type="pres">
      <dgm:prSet presAssocID="{23294F91-C246-A14A-B4C2-505DC27D7653}" presName="text_3" presStyleLbl="node1" presStyleIdx="2" presStyleCnt="3">
        <dgm:presLayoutVars>
          <dgm:bulletEnabled val="1"/>
        </dgm:presLayoutVars>
      </dgm:prSet>
      <dgm:spPr/>
    </dgm:pt>
    <dgm:pt modelId="{482C5F5F-47DB-7642-A0CD-F96865AF3663}" type="pres">
      <dgm:prSet presAssocID="{23294F91-C246-A14A-B4C2-505DC27D7653}" presName="accent_3" presStyleCnt="0"/>
      <dgm:spPr/>
    </dgm:pt>
    <dgm:pt modelId="{6F6238C5-DC9B-2148-8D7A-27B89C4CEC5C}" type="pres">
      <dgm:prSet presAssocID="{23294F91-C246-A14A-B4C2-505DC27D7653}" presName="accentRepeatNode" presStyleLbl="solidFgAcc1" presStyleIdx="2" presStyleCnt="3"/>
      <dgm:spPr/>
    </dgm:pt>
  </dgm:ptLst>
  <dgm:cxnLst>
    <dgm:cxn modelId="{AED18E09-6ED7-5043-AADA-15B3B14A6BBB}" type="presOf" srcId="{C0548A86-5E8B-E24F-AAB5-8B29E2D864E4}" destId="{11EFC4C4-B4F0-F04A-84D8-3BC6D4467503}" srcOrd="0" destOrd="0" presId="urn:microsoft.com/office/officeart/2008/layout/VerticalCurvedList"/>
    <dgm:cxn modelId="{C5F29A17-B9E9-0747-9C1F-ED3159594A1C}" srcId="{F7F9A5D1-38A8-274B-AE3C-FC38684DB2DD}" destId="{05C88B75-679C-9445-B7EF-60C00B4F1B7A}" srcOrd="1" destOrd="0" parTransId="{7588D157-F676-8543-9F9F-150F0583A07C}" sibTransId="{A0B59803-DB85-7245-BC1D-C8E3607DD66D}"/>
    <dgm:cxn modelId="{E7956D45-8B88-9C41-B253-022925041EFB}" type="presOf" srcId="{BC0534DB-40B0-5740-BB31-7CC1DDC8F37C}" destId="{4E49F03D-F4C1-604F-9AAF-4511E7EDF467}" srcOrd="0" destOrd="0" presId="urn:microsoft.com/office/officeart/2008/layout/VerticalCurvedList"/>
    <dgm:cxn modelId="{06E82562-EF2C-1148-9ED4-65316DF42934}" type="presOf" srcId="{23294F91-C246-A14A-B4C2-505DC27D7653}" destId="{83F37FF7-3E61-A04B-82D3-67923594F6CD}" srcOrd="0" destOrd="0" presId="urn:microsoft.com/office/officeart/2008/layout/VerticalCurvedList"/>
    <dgm:cxn modelId="{C6C69B73-1F36-894C-9E68-7525985A1152}" srcId="{F7F9A5D1-38A8-274B-AE3C-FC38684DB2DD}" destId="{C0548A86-5E8B-E24F-AAB5-8B29E2D864E4}" srcOrd="0" destOrd="0" parTransId="{F93A0B61-3CDD-7A4A-9B64-48A9A44BCB6F}" sibTransId="{BC0534DB-40B0-5740-BB31-7CC1DDC8F37C}"/>
    <dgm:cxn modelId="{105CEA92-7663-954C-B7CF-BB2940FA896A}" type="presOf" srcId="{05C88B75-679C-9445-B7EF-60C00B4F1B7A}" destId="{4D5B7550-0D3A-B642-B9CF-2239B1D93627}" srcOrd="0" destOrd="0" presId="urn:microsoft.com/office/officeart/2008/layout/VerticalCurvedList"/>
    <dgm:cxn modelId="{AF5D3BFD-DD04-FA4F-AD3A-D7470D5FF65A}" srcId="{F7F9A5D1-38A8-274B-AE3C-FC38684DB2DD}" destId="{23294F91-C246-A14A-B4C2-505DC27D7653}" srcOrd="2" destOrd="0" parTransId="{8D6C6055-3247-0C41-B6E9-A054277E860A}" sibTransId="{7994A2C1-6B85-7645-8D98-F35752AAA9C2}"/>
    <dgm:cxn modelId="{1BCBABFF-6044-5742-849F-834BB4F01656}" type="presOf" srcId="{F7F9A5D1-38A8-274B-AE3C-FC38684DB2DD}" destId="{DEE3BE5D-557B-1B4B-8EE3-822FA93F927F}" srcOrd="0" destOrd="0" presId="urn:microsoft.com/office/officeart/2008/layout/VerticalCurvedList"/>
    <dgm:cxn modelId="{9EC7B0D8-169A-D349-846D-4B95F263493B}" type="presParOf" srcId="{DEE3BE5D-557B-1B4B-8EE3-822FA93F927F}" destId="{73A7BA25-326D-B44B-B9CE-4DC9D8C1A599}" srcOrd="0" destOrd="0" presId="urn:microsoft.com/office/officeart/2008/layout/VerticalCurvedList"/>
    <dgm:cxn modelId="{46770A56-741D-C14B-AA05-525EFBB522CE}" type="presParOf" srcId="{73A7BA25-326D-B44B-B9CE-4DC9D8C1A599}" destId="{0EDEBC3B-80B7-6F45-9256-C71D89DAF0CF}" srcOrd="0" destOrd="0" presId="urn:microsoft.com/office/officeart/2008/layout/VerticalCurvedList"/>
    <dgm:cxn modelId="{CD7E3048-9937-0640-95F7-D3DCDF7B9D19}" type="presParOf" srcId="{0EDEBC3B-80B7-6F45-9256-C71D89DAF0CF}" destId="{A26A7E7B-7FB8-B14C-86AA-B61F188BFB0D}" srcOrd="0" destOrd="0" presId="urn:microsoft.com/office/officeart/2008/layout/VerticalCurvedList"/>
    <dgm:cxn modelId="{75403CFC-036D-F045-B521-6B31E2AA0F1A}" type="presParOf" srcId="{0EDEBC3B-80B7-6F45-9256-C71D89DAF0CF}" destId="{4E49F03D-F4C1-604F-9AAF-4511E7EDF467}" srcOrd="1" destOrd="0" presId="urn:microsoft.com/office/officeart/2008/layout/VerticalCurvedList"/>
    <dgm:cxn modelId="{68438939-23E1-7E41-AB15-114215AA10B4}" type="presParOf" srcId="{0EDEBC3B-80B7-6F45-9256-C71D89DAF0CF}" destId="{2570814D-876F-054D-8890-3F1BC7353D49}" srcOrd="2" destOrd="0" presId="urn:microsoft.com/office/officeart/2008/layout/VerticalCurvedList"/>
    <dgm:cxn modelId="{3E454C6C-9079-8E4E-A90B-08A36EB8C045}" type="presParOf" srcId="{0EDEBC3B-80B7-6F45-9256-C71D89DAF0CF}" destId="{037BFE80-779A-C543-8373-BD34D59B8306}" srcOrd="3" destOrd="0" presId="urn:microsoft.com/office/officeart/2008/layout/VerticalCurvedList"/>
    <dgm:cxn modelId="{E7751F03-8944-6344-A3D0-3FCE702ECDBB}" type="presParOf" srcId="{73A7BA25-326D-B44B-B9CE-4DC9D8C1A599}" destId="{11EFC4C4-B4F0-F04A-84D8-3BC6D4467503}" srcOrd="1" destOrd="0" presId="urn:microsoft.com/office/officeart/2008/layout/VerticalCurvedList"/>
    <dgm:cxn modelId="{2A8D4619-0A7D-054F-96E9-BFF0449BCCD9}" type="presParOf" srcId="{73A7BA25-326D-B44B-B9CE-4DC9D8C1A599}" destId="{01FEF3E7-18B9-264A-B296-5A1014626112}" srcOrd="2" destOrd="0" presId="urn:microsoft.com/office/officeart/2008/layout/VerticalCurvedList"/>
    <dgm:cxn modelId="{D7B1A20D-306C-C842-9331-1F12ABC479F3}" type="presParOf" srcId="{01FEF3E7-18B9-264A-B296-5A1014626112}" destId="{DAD226EE-4D09-4F41-B394-3F0AF983CCD0}" srcOrd="0" destOrd="0" presId="urn:microsoft.com/office/officeart/2008/layout/VerticalCurvedList"/>
    <dgm:cxn modelId="{579B133E-6B26-AD45-A3AE-9F5E94A29FBF}" type="presParOf" srcId="{73A7BA25-326D-B44B-B9CE-4DC9D8C1A599}" destId="{4D5B7550-0D3A-B642-B9CF-2239B1D93627}" srcOrd="3" destOrd="0" presId="urn:microsoft.com/office/officeart/2008/layout/VerticalCurvedList"/>
    <dgm:cxn modelId="{EA33F0E5-226B-1B40-966F-9C632103B9D8}" type="presParOf" srcId="{73A7BA25-326D-B44B-B9CE-4DC9D8C1A599}" destId="{7A4F0027-A9CE-4A4E-B822-D321252E379D}" srcOrd="4" destOrd="0" presId="urn:microsoft.com/office/officeart/2008/layout/VerticalCurvedList"/>
    <dgm:cxn modelId="{7584970D-2E5D-144F-B3E9-757FD85ED9C8}" type="presParOf" srcId="{7A4F0027-A9CE-4A4E-B822-D321252E379D}" destId="{78AA28C6-E4A2-DA4D-AF27-0F7B2F661C67}" srcOrd="0" destOrd="0" presId="urn:microsoft.com/office/officeart/2008/layout/VerticalCurvedList"/>
    <dgm:cxn modelId="{EF530612-01A1-FB40-8CAB-4A341C973C38}" type="presParOf" srcId="{73A7BA25-326D-B44B-B9CE-4DC9D8C1A599}" destId="{83F37FF7-3E61-A04B-82D3-67923594F6CD}" srcOrd="5" destOrd="0" presId="urn:microsoft.com/office/officeart/2008/layout/VerticalCurvedList"/>
    <dgm:cxn modelId="{D268D661-7A0E-AC42-A690-AEE0CC8501F5}" type="presParOf" srcId="{73A7BA25-326D-B44B-B9CE-4DC9D8C1A599}" destId="{482C5F5F-47DB-7642-A0CD-F96865AF3663}" srcOrd="6" destOrd="0" presId="urn:microsoft.com/office/officeart/2008/layout/VerticalCurvedList"/>
    <dgm:cxn modelId="{6B214E37-1F5E-7F45-97E1-E01E3BFD3BB5}" type="presParOf" srcId="{482C5F5F-47DB-7642-A0CD-F96865AF3663}" destId="{6F6238C5-DC9B-2148-8D7A-27B89C4CEC5C}"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26B10A-A586-6247-A8E6-B36B59863DBE}">
      <dsp:nvSpPr>
        <dsp:cNvPr id="0" name=""/>
        <dsp:cNvSpPr/>
      </dsp:nvSpPr>
      <dsp:spPr>
        <a:xfrm>
          <a:off x="2664821" y="152"/>
          <a:ext cx="6905721" cy="1045118"/>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b="0" i="0" kern="1200" dirty="0">
              <a:solidFill>
                <a:schemeClr val="bg1"/>
              </a:solidFill>
              <a:latin typeface="Calibri" panose="020F0502020204030204" pitchFamily="34" charset="0"/>
              <a:cs typeface="Calibri" panose="020F0502020204030204" pitchFamily="34" charset="0"/>
            </a:rPr>
            <a:t>To develop a model that can accurately distinguish fraudulent transactions from legitimate ones.</a:t>
          </a:r>
          <a:endParaRPr lang="en-US" sz="1400" kern="1200" dirty="0">
            <a:solidFill>
              <a:schemeClr val="bg1"/>
            </a:solidFill>
            <a:latin typeface="Calibri" panose="020F0502020204030204" pitchFamily="34" charset="0"/>
            <a:cs typeface="Calibri" panose="020F0502020204030204" pitchFamily="34" charset="0"/>
          </a:endParaRPr>
        </a:p>
      </dsp:txBody>
      <dsp:txXfrm>
        <a:off x="2664821" y="130792"/>
        <a:ext cx="6513802" cy="783838"/>
      </dsp:txXfrm>
    </dsp:sp>
    <dsp:sp modelId="{F8D8391D-222B-7848-ADF6-2F1024C33EAD}">
      <dsp:nvSpPr>
        <dsp:cNvPr id="0" name=""/>
        <dsp:cNvSpPr/>
      </dsp:nvSpPr>
      <dsp:spPr>
        <a:xfrm>
          <a:off x="50481" y="88018"/>
          <a:ext cx="2614340" cy="869386"/>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baseline="0" dirty="0">
              <a:latin typeface="Calibri" panose="020F0502020204030204" pitchFamily="34" charset="0"/>
              <a:cs typeface="Calibri" panose="020F0502020204030204" pitchFamily="34" charset="0"/>
            </a:rPr>
            <a:t>Planning a Mechanism</a:t>
          </a:r>
          <a:endParaRPr lang="en-US" sz="2000" kern="1200" dirty="0">
            <a:latin typeface="Calibri" panose="020F0502020204030204" pitchFamily="34" charset="0"/>
            <a:cs typeface="Calibri" panose="020F0502020204030204" pitchFamily="34" charset="0"/>
          </a:endParaRPr>
        </a:p>
      </dsp:txBody>
      <dsp:txXfrm>
        <a:off x="92921" y="130458"/>
        <a:ext cx="2529460" cy="784506"/>
      </dsp:txXfrm>
    </dsp:sp>
    <dsp:sp modelId="{35A2ECEF-21A9-594C-910B-1E7DBF553E57}">
      <dsp:nvSpPr>
        <dsp:cNvPr id="0" name=""/>
        <dsp:cNvSpPr/>
      </dsp:nvSpPr>
      <dsp:spPr>
        <a:xfrm>
          <a:off x="2687450" y="1261902"/>
          <a:ext cx="6855499" cy="1008615"/>
        </a:xfrm>
        <a:prstGeom prst="rightArrow">
          <a:avLst>
            <a:gd name="adj1" fmla="val 75000"/>
            <a:gd name="adj2" fmla="val 50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b="0" i="0" kern="1200" dirty="0">
              <a:solidFill>
                <a:schemeClr val="bg1"/>
              </a:solidFill>
              <a:latin typeface="Calibri" panose="020F0502020204030204" pitchFamily="34" charset="0"/>
              <a:cs typeface="Calibri" panose="020F0502020204030204" pitchFamily="34" charset="0"/>
            </a:rPr>
            <a:t>This can be achieved using various machine learning techniques such as Random Forest Algorithm, Multi-Layer Perceptron, Linear Regression, K-Means Clustering, etc.</a:t>
          </a:r>
          <a:r>
            <a:rPr lang="en-IN" sz="1400" b="0" i="0" kern="1200" dirty="0">
              <a:solidFill>
                <a:schemeClr val="bg1"/>
              </a:solidFill>
              <a:latin typeface="Calibri" panose="020F0502020204030204" pitchFamily="34" charset="0"/>
              <a:cs typeface="Calibri" panose="020F0502020204030204" pitchFamily="34" charset="0"/>
            </a:rPr>
            <a:t> </a:t>
          </a:r>
          <a:endParaRPr lang="en-US" sz="1400" kern="1200" dirty="0">
            <a:solidFill>
              <a:schemeClr val="bg1"/>
            </a:solidFill>
            <a:latin typeface="Calibri" panose="020F0502020204030204" pitchFamily="34" charset="0"/>
            <a:cs typeface="Calibri" panose="020F0502020204030204" pitchFamily="34" charset="0"/>
          </a:endParaRPr>
        </a:p>
      </dsp:txBody>
      <dsp:txXfrm>
        <a:off x="2687450" y="1387979"/>
        <a:ext cx="6477268" cy="756461"/>
      </dsp:txXfrm>
    </dsp:sp>
    <dsp:sp modelId="{2B53E559-3F49-2B49-97EE-27858316E2CC}">
      <dsp:nvSpPr>
        <dsp:cNvPr id="0" name=""/>
        <dsp:cNvSpPr/>
      </dsp:nvSpPr>
      <dsp:spPr>
        <a:xfrm>
          <a:off x="78074" y="1281767"/>
          <a:ext cx="2609375" cy="96888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Calibri" panose="020F0502020204030204" pitchFamily="34" charset="0"/>
              <a:cs typeface="Calibri" panose="020F0502020204030204" pitchFamily="34" charset="0"/>
            </a:rPr>
            <a:t>Selecting appropriate model</a:t>
          </a:r>
        </a:p>
      </dsp:txBody>
      <dsp:txXfrm>
        <a:off x="125371" y="1329064"/>
        <a:ext cx="2514781" cy="874291"/>
      </dsp:txXfrm>
    </dsp:sp>
    <dsp:sp modelId="{15CFA1E5-6C5A-7C4B-9821-AB418CE7FC4E}">
      <dsp:nvSpPr>
        <dsp:cNvPr id="0" name=""/>
        <dsp:cNvSpPr/>
      </dsp:nvSpPr>
      <dsp:spPr>
        <a:xfrm>
          <a:off x="2672595" y="2589941"/>
          <a:ext cx="6850535" cy="914121"/>
        </a:xfrm>
        <a:prstGeom prst="rightArrow">
          <a:avLst>
            <a:gd name="adj1" fmla="val 75000"/>
            <a:gd name="adj2" fmla="val 50000"/>
          </a:avLst>
        </a:prstGeom>
        <a:solidFill>
          <a:srgbClr val="FE8542">
            <a:alpha val="90000"/>
            <a:tint val="40000"/>
            <a:hueOff val="0"/>
            <a:satOff val="0"/>
            <a:lumOff val="0"/>
            <a:alphaOff val="0"/>
          </a:srgbClr>
        </a:solidFill>
        <a:ln w="12700" cap="flat" cmpd="sng" algn="ctr">
          <a:solidFill>
            <a:srgbClr val="FE8542">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b="0" i="0" kern="1200" dirty="0">
              <a:solidFill>
                <a:srgbClr val="2B3E3D"/>
              </a:solidFill>
              <a:latin typeface="Calibri" panose="020F0502020204030204" pitchFamily="34" charset="0"/>
              <a:ea typeface="+mn-ea"/>
              <a:cs typeface="Calibri" panose="020F0502020204030204" pitchFamily="34" charset="0"/>
            </a:rPr>
            <a:t>By performing comparative analysis, one model out of the three can be identified as the optimal model.</a:t>
          </a:r>
        </a:p>
      </dsp:txBody>
      <dsp:txXfrm>
        <a:off x="2672595" y="2704206"/>
        <a:ext cx="6507740" cy="685591"/>
      </dsp:txXfrm>
    </dsp:sp>
    <dsp:sp modelId="{FA63819D-115B-C547-B566-58C221E04260}">
      <dsp:nvSpPr>
        <dsp:cNvPr id="0" name=""/>
        <dsp:cNvSpPr/>
      </dsp:nvSpPr>
      <dsp:spPr>
        <a:xfrm>
          <a:off x="97893" y="2487150"/>
          <a:ext cx="2574701" cy="1119704"/>
        </a:xfrm>
        <a:prstGeom prst="roundRect">
          <a:avLst/>
        </a:prstGeom>
        <a:solidFill>
          <a:srgbClr val="FE8542">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prstClr val="white"/>
              </a:solidFill>
              <a:latin typeface="Calibri" panose="020F0502020204030204" pitchFamily="34" charset="0"/>
              <a:ea typeface="+mn-ea"/>
              <a:cs typeface="Calibri" panose="020F0502020204030204" pitchFamily="34" charset="0"/>
            </a:rPr>
            <a:t>Comparing the best model with optimal accuracy</a:t>
          </a:r>
        </a:p>
      </dsp:txBody>
      <dsp:txXfrm>
        <a:off x="152552" y="2541809"/>
        <a:ext cx="2465383" cy="10103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F10501-D6C9-4620-A50C-564B5ABE751E}">
      <dsp:nvSpPr>
        <dsp:cNvPr id="0" name=""/>
        <dsp:cNvSpPr/>
      </dsp:nvSpPr>
      <dsp:spPr>
        <a:xfrm>
          <a:off x="11199" y="838561"/>
          <a:ext cx="1863059" cy="558917"/>
        </a:xfrm>
        <a:prstGeom prst="chevron">
          <a:avLst>
            <a:gd name="adj" fmla="val 30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11" tIns="69011" rIns="69011" bIns="69011" numCol="1" spcCol="1270" anchor="ctr" anchorCtr="0">
          <a:noAutofit/>
        </a:bodyPr>
        <a:lstStyle/>
        <a:p>
          <a:pPr marL="0" lvl="0" indent="0" algn="ctr" defTabSz="1244600">
            <a:lnSpc>
              <a:spcPct val="90000"/>
            </a:lnSpc>
            <a:spcBef>
              <a:spcPct val="0"/>
            </a:spcBef>
            <a:spcAft>
              <a:spcPct val="35000"/>
            </a:spcAft>
            <a:buNone/>
          </a:pPr>
          <a:r>
            <a:rPr lang="en-US" sz="2800" kern="1200"/>
            <a:t>Step 1</a:t>
          </a:r>
        </a:p>
      </dsp:txBody>
      <dsp:txXfrm>
        <a:off x="178874" y="838561"/>
        <a:ext cx="1527709" cy="558917"/>
      </dsp:txXfrm>
    </dsp:sp>
    <dsp:sp modelId="{26BE0180-43DE-43FA-8701-A89EDDB5B82F}">
      <dsp:nvSpPr>
        <dsp:cNvPr id="0" name=""/>
        <dsp:cNvSpPr/>
      </dsp:nvSpPr>
      <dsp:spPr>
        <a:xfrm>
          <a:off x="11199" y="1397478"/>
          <a:ext cx="1695384" cy="1956765"/>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973" tIns="133973" rIns="133973" bIns="267946"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Calibri" panose="020F0502020204030204" pitchFamily="34" charset="0"/>
              <a:cs typeface="Calibri" panose="020F0502020204030204" pitchFamily="34" charset="0"/>
            </a:rPr>
            <a:t>EDA with Visualization to understand the data</a:t>
          </a:r>
        </a:p>
      </dsp:txBody>
      <dsp:txXfrm>
        <a:off x="11199" y="1397478"/>
        <a:ext cx="1695384" cy="1956765"/>
      </dsp:txXfrm>
    </dsp:sp>
    <dsp:sp modelId="{542312AA-4782-4779-8C5C-36D7B150845F}">
      <dsp:nvSpPr>
        <dsp:cNvPr id="0" name=""/>
        <dsp:cNvSpPr/>
      </dsp:nvSpPr>
      <dsp:spPr>
        <a:xfrm>
          <a:off x="1819673" y="838561"/>
          <a:ext cx="1863059" cy="558917"/>
        </a:xfrm>
        <a:prstGeom prst="chevron">
          <a:avLst>
            <a:gd name="adj" fmla="val 30000"/>
          </a:avLst>
        </a:prstGeom>
        <a:solidFill>
          <a:schemeClr val="accent2">
            <a:hueOff val="1441682"/>
            <a:satOff val="2200"/>
            <a:lumOff val="79"/>
            <a:alphaOff val="0"/>
          </a:schemeClr>
        </a:solidFill>
        <a:ln w="12700" cap="flat" cmpd="sng" algn="ctr">
          <a:solidFill>
            <a:schemeClr val="accent2">
              <a:hueOff val="1441682"/>
              <a:satOff val="2200"/>
              <a:lumOff val="7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11" tIns="69011" rIns="69011" bIns="69011" numCol="1" spcCol="1270" anchor="ctr" anchorCtr="0">
          <a:noAutofit/>
        </a:bodyPr>
        <a:lstStyle/>
        <a:p>
          <a:pPr marL="0" lvl="0" indent="0" algn="ctr" defTabSz="1244600">
            <a:lnSpc>
              <a:spcPct val="90000"/>
            </a:lnSpc>
            <a:spcBef>
              <a:spcPct val="0"/>
            </a:spcBef>
            <a:spcAft>
              <a:spcPct val="35000"/>
            </a:spcAft>
            <a:buNone/>
          </a:pPr>
          <a:r>
            <a:rPr lang="en-US" sz="2800" kern="1200"/>
            <a:t>Step 2</a:t>
          </a:r>
        </a:p>
      </dsp:txBody>
      <dsp:txXfrm>
        <a:off x="1987348" y="838561"/>
        <a:ext cx="1527709" cy="558917"/>
      </dsp:txXfrm>
    </dsp:sp>
    <dsp:sp modelId="{767F0B9D-66E6-4D91-9209-4562B2EAC4B5}">
      <dsp:nvSpPr>
        <dsp:cNvPr id="0" name=""/>
        <dsp:cNvSpPr/>
      </dsp:nvSpPr>
      <dsp:spPr>
        <a:xfrm>
          <a:off x="1819673" y="1397478"/>
          <a:ext cx="1695384" cy="1956765"/>
        </a:xfrm>
        <a:prstGeom prst="rect">
          <a:avLst/>
        </a:prstGeom>
        <a:solidFill>
          <a:schemeClr val="accent2">
            <a:tint val="40000"/>
            <a:alpha val="90000"/>
            <a:hueOff val="1457695"/>
            <a:satOff val="2011"/>
            <a:lumOff val="129"/>
            <a:alphaOff val="0"/>
          </a:schemeClr>
        </a:solidFill>
        <a:ln w="12700" cap="flat" cmpd="sng" algn="ctr">
          <a:solidFill>
            <a:schemeClr val="accent2">
              <a:tint val="40000"/>
              <a:alpha val="90000"/>
              <a:hueOff val="1457695"/>
              <a:satOff val="2011"/>
              <a:lumOff val="12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973" tIns="133973" rIns="133973" bIns="267946"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Calibri" panose="020F0502020204030204" pitchFamily="34" charset="0"/>
              <a:cs typeface="Calibri" panose="020F0502020204030204" pitchFamily="34" charset="0"/>
            </a:rPr>
            <a:t>Data Preprocessing</a:t>
          </a:r>
        </a:p>
      </dsp:txBody>
      <dsp:txXfrm>
        <a:off x="1819673" y="1397478"/>
        <a:ext cx="1695384" cy="1956765"/>
      </dsp:txXfrm>
    </dsp:sp>
    <dsp:sp modelId="{2FC15262-C974-487D-A88F-0BAF0EF495E1}">
      <dsp:nvSpPr>
        <dsp:cNvPr id="0" name=""/>
        <dsp:cNvSpPr/>
      </dsp:nvSpPr>
      <dsp:spPr>
        <a:xfrm>
          <a:off x="3628147" y="838561"/>
          <a:ext cx="1863059" cy="558917"/>
        </a:xfrm>
        <a:prstGeom prst="chevron">
          <a:avLst>
            <a:gd name="adj" fmla="val 30000"/>
          </a:avLst>
        </a:prstGeom>
        <a:solidFill>
          <a:schemeClr val="accent2">
            <a:hueOff val="2883365"/>
            <a:satOff val="4400"/>
            <a:lumOff val="157"/>
            <a:alphaOff val="0"/>
          </a:schemeClr>
        </a:solidFill>
        <a:ln w="12700" cap="flat" cmpd="sng" algn="ctr">
          <a:solidFill>
            <a:schemeClr val="accent2">
              <a:hueOff val="2883365"/>
              <a:satOff val="4400"/>
              <a:lumOff val="15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11" tIns="69011" rIns="69011" bIns="69011" numCol="1" spcCol="1270" anchor="ctr" anchorCtr="0">
          <a:noAutofit/>
        </a:bodyPr>
        <a:lstStyle/>
        <a:p>
          <a:pPr marL="0" lvl="0" indent="0" algn="ctr" defTabSz="1244600">
            <a:lnSpc>
              <a:spcPct val="90000"/>
            </a:lnSpc>
            <a:spcBef>
              <a:spcPct val="0"/>
            </a:spcBef>
            <a:spcAft>
              <a:spcPct val="35000"/>
            </a:spcAft>
            <a:buNone/>
          </a:pPr>
          <a:r>
            <a:rPr lang="en-US" sz="2800" kern="1200"/>
            <a:t>Step 3</a:t>
          </a:r>
        </a:p>
      </dsp:txBody>
      <dsp:txXfrm>
        <a:off x="3795822" y="838561"/>
        <a:ext cx="1527709" cy="558917"/>
      </dsp:txXfrm>
    </dsp:sp>
    <dsp:sp modelId="{95EB40BA-6E81-4C2E-8515-E93496EA27D1}">
      <dsp:nvSpPr>
        <dsp:cNvPr id="0" name=""/>
        <dsp:cNvSpPr/>
      </dsp:nvSpPr>
      <dsp:spPr>
        <a:xfrm>
          <a:off x="3628147" y="1397478"/>
          <a:ext cx="1695384" cy="1956765"/>
        </a:xfrm>
        <a:prstGeom prst="rect">
          <a:avLst/>
        </a:prstGeom>
        <a:solidFill>
          <a:schemeClr val="accent2">
            <a:tint val="40000"/>
            <a:alpha val="90000"/>
            <a:hueOff val="2915390"/>
            <a:satOff val="4021"/>
            <a:lumOff val="258"/>
            <a:alphaOff val="0"/>
          </a:schemeClr>
        </a:solidFill>
        <a:ln w="12700" cap="flat" cmpd="sng" algn="ctr">
          <a:solidFill>
            <a:schemeClr val="accent2">
              <a:tint val="40000"/>
              <a:alpha val="90000"/>
              <a:hueOff val="2915390"/>
              <a:satOff val="4021"/>
              <a:lumOff val="25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973" tIns="133973" rIns="133973" bIns="267946"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Calibri" panose="020F0502020204030204" pitchFamily="34" charset="0"/>
              <a:cs typeface="Calibri" panose="020F0502020204030204" pitchFamily="34" charset="0"/>
            </a:rPr>
            <a:t>Build</a:t>
          </a:r>
          <a:r>
            <a:rPr lang="en-US" sz="1800" kern="1200" baseline="0" dirty="0">
              <a:latin typeface="Calibri" panose="020F0502020204030204" pitchFamily="34" charset="0"/>
              <a:cs typeface="Calibri" panose="020F0502020204030204" pitchFamily="34" charset="0"/>
            </a:rPr>
            <a:t> models:</a:t>
          </a:r>
        </a:p>
        <a:p>
          <a:pPr marL="0" lvl="0" indent="0" algn="ctr" defTabSz="800100">
            <a:lnSpc>
              <a:spcPct val="90000"/>
            </a:lnSpc>
            <a:spcBef>
              <a:spcPct val="0"/>
            </a:spcBef>
            <a:spcAft>
              <a:spcPct val="35000"/>
            </a:spcAft>
            <a:buNone/>
          </a:pPr>
          <a:r>
            <a:rPr lang="en-US" sz="1800" kern="1200" baseline="0" dirty="0">
              <a:latin typeface="Calibri" panose="020F0502020204030204" pitchFamily="34" charset="0"/>
              <a:cs typeface="Calibri" panose="020F0502020204030204" pitchFamily="34" charset="0"/>
            </a:rPr>
            <a:t>Random Forest</a:t>
          </a:r>
        </a:p>
        <a:p>
          <a:pPr marL="0" lvl="0" indent="0" algn="ctr" defTabSz="800100">
            <a:lnSpc>
              <a:spcPct val="90000"/>
            </a:lnSpc>
            <a:spcBef>
              <a:spcPct val="0"/>
            </a:spcBef>
            <a:spcAft>
              <a:spcPct val="35000"/>
            </a:spcAft>
            <a:buNone/>
          </a:pPr>
          <a:r>
            <a:rPr lang="en-US" sz="1800" kern="1200" baseline="0" dirty="0">
              <a:latin typeface="Calibri" panose="020F0502020204030204" pitchFamily="34" charset="0"/>
              <a:cs typeface="Calibri" panose="020F0502020204030204" pitchFamily="34" charset="0"/>
            </a:rPr>
            <a:t>Linear Regress.</a:t>
          </a:r>
        </a:p>
        <a:p>
          <a:pPr marL="0" lvl="0" indent="0" algn="ctr" defTabSz="800100">
            <a:lnSpc>
              <a:spcPct val="90000"/>
            </a:lnSpc>
            <a:spcBef>
              <a:spcPct val="0"/>
            </a:spcBef>
            <a:spcAft>
              <a:spcPct val="35000"/>
            </a:spcAft>
            <a:buNone/>
          </a:pPr>
          <a:r>
            <a:rPr lang="en-US" sz="1800" kern="1200" dirty="0" err="1">
              <a:latin typeface="Calibri" panose="020F0502020204030204" pitchFamily="34" charset="0"/>
              <a:cs typeface="Calibri" panose="020F0502020204030204" pitchFamily="34" charset="0"/>
            </a:rPr>
            <a:t>XGBoost</a:t>
          </a:r>
          <a:endParaRPr lang="en-US" sz="1800" kern="1200" dirty="0">
            <a:latin typeface="Calibri" panose="020F0502020204030204" pitchFamily="34" charset="0"/>
            <a:cs typeface="Calibri" panose="020F0502020204030204" pitchFamily="34" charset="0"/>
          </a:endParaRPr>
        </a:p>
      </dsp:txBody>
      <dsp:txXfrm>
        <a:off x="3628147" y="1397478"/>
        <a:ext cx="1695384" cy="1956765"/>
      </dsp:txXfrm>
    </dsp:sp>
    <dsp:sp modelId="{ED95B181-1555-4D72-948B-196E5D944890}">
      <dsp:nvSpPr>
        <dsp:cNvPr id="0" name=""/>
        <dsp:cNvSpPr/>
      </dsp:nvSpPr>
      <dsp:spPr>
        <a:xfrm>
          <a:off x="5436621" y="838561"/>
          <a:ext cx="1863059" cy="558917"/>
        </a:xfrm>
        <a:prstGeom prst="chevron">
          <a:avLst>
            <a:gd name="adj" fmla="val 30000"/>
          </a:avLst>
        </a:prstGeom>
        <a:solidFill>
          <a:schemeClr val="accent2">
            <a:hueOff val="4325047"/>
            <a:satOff val="6599"/>
            <a:lumOff val="236"/>
            <a:alphaOff val="0"/>
          </a:schemeClr>
        </a:solidFill>
        <a:ln w="12700" cap="flat" cmpd="sng" algn="ctr">
          <a:solidFill>
            <a:schemeClr val="accent2">
              <a:hueOff val="4325047"/>
              <a:satOff val="6599"/>
              <a:lumOff val="23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11" tIns="69011" rIns="69011" bIns="69011" numCol="1" spcCol="1270" anchor="ctr" anchorCtr="0">
          <a:noAutofit/>
        </a:bodyPr>
        <a:lstStyle/>
        <a:p>
          <a:pPr marL="0" lvl="0" indent="0" algn="ctr" defTabSz="1244600">
            <a:lnSpc>
              <a:spcPct val="90000"/>
            </a:lnSpc>
            <a:spcBef>
              <a:spcPct val="0"/>
            </a:spcBef>
            <a:spcAft>
              <a:spcPct val="35000"/>
            </a:spcAft>
            <a:buNone/>
          </a:pPr>
          <a:r>
            <a:rPr lang="en-US" sz="2800" kern="1200"/>
            <a:t>Step 4</a:t>
          </a:r>
        </a:p>
      </dsp:txBody>
      <dsp:txXfrm>
        <a:off x="5604296" y="838561"/>
        <a:ext cx="1527709" cy="558917"/>
      </dsp:txXfrm>
    </dsp:sp>
    <dsp:sp modelId="{0B62E04B-04DB-4868-A575-FBA6C19AD06B}">
      <dsp:nvSpPr>
        <dsp:cNvPr id="0" name=""/>
        <dsp:cNvSpPr/>
      </dsp:nvSpPr>
      <dsp:spPr>
        <a:xfrm>
          <a:off x="5436621" y="1397478"/>
          <a:ext cx="1695384" cy="1956765"/>
        </a:xfrm>
        <a:prstGeom prst="rect">
          <a:avLst/>
        </a:prstGeom>
        <a:solidFill>
          <a:schemeClr val="accent2">
            <a:tint val="40000"/>
            <a:alpha val="90000"/>
            <a:hueOff val="4373085"/>
            <a:satOff val="6032"/>
            <a:lumOff val="386"/>
            <a:alphaOff val="0"/>
          </a:schemeClr>
        </a:solidFill>
        <a:ln w="12700" cap="flat" cmpd="sng" algn="ctr">
          <a:solidFill>
            <a:schemeClr val="accent2">
              <a:tint val="40000"/>
              <a:alpha val="90000"/>
              <a:hueOff val="4373085"/>
              <a:satOff val="6032"/>
              <a:lumOff val="38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973" tIns="133973" rIns="133973" bIns="267946"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Calibri" panose="020F0502020204030204" pitchFamily="34" charset="0"/>
              <a:cs typeface="Calibri" panose="020F0502020204030204" pitchFamily="34" charset="0"/>
            </a:rPr>
            <a:t>Train the Models</a:t>
          </a:r>
        </a:p>
        <a:p>
          <a:pPr marL="0" lvl="0" indent="0" algn="ctr" defTabSz="844550">
            <a:lnSpc>
              <a:spcPct val="90000"/>
            </a:lnSpc>
            <a:spcBef>
              <a:spcPct val="0"/>
            </a:spcBef>
            <a:spcAft>
              <a:spcPct val="35000"/>
            </a:spcAft>
            <a:buNone/>
          </a:pPr>
          <a:r>
            <a:rPr lang="en-US" sz="1900" kern="1200" dirty="0">
              <a:latin typeface="Calibri" panose="020F0502020204030204" pitchFamily="34" charset="0"/>
              <a:cs typeface="Calibri" panose="020F0502020204030204" pitchFamily="34" charset="0"/>
            </a:rPr>
            <a:t>&amp;</a:t>
          </a:r>
        </a:p>
        <a:p>
          <a:pPr marL="0" lvl="0" indent="0" algn="ctr" defTabSz="844550">
            <a:lnSpc>
              <a:spcPct val="90000"/>
            </a:lnSpc>
            <a:spcBef>
              <a:spcPct val="0"/>
            </a:spcBef>
            <a:spcAft>
              <a:spcPct val="35000"/>
            </a:spcAft>
            <a:buNone/>
          </a:pPr>
          <a:r>
            <a:rPr lang="en-US" sz="1900" kern="1200" dirty="0">
              <a:latin typeface="Calibri" panose="020F0502020204030204" pitchFamily="34" charset="0"/>
              <a:cs typeface="Calibri" panose="020F0502020204030204" pitchFamily="34" charset="0"/>
            </a:rPr>
            <a:t>Make Predictions</a:t>
          </a:r>
        </a:p>
      </dsp:txBody>
      <dsp:txXfrm>
        <a:off x="5436621" y="1397478"/>
        <a:ext cx="1695384" cy="1956765"/>
      </dsp:txXfrm>
    </dsp:sp>
    <dsp:sp modelId="{A1E10AC5-38F2-4E70-9D24-A415FE2A0EC8}">
      <dsp:nvSpPr>
        <dsp:cNvPr id="0" name=""/>
        <dsp:cNvSpPr/>
      </dsp:nvSpPr>
      <dsp:spPr>
        <a:xfrm>
          <a:off x="7245095" y="838561"/>
          <a:ext cx="1863059" cy="558917"/>
        </a:xfrm>
        <a:prstGeom prst="chevron">
          <a:avLst>
            <a:gd name="adj" fmla="val 30000"/>
          </a:avLst>
        </a:prstGeom>
        <a:solidFill>
          <a:schemeClr val="accent2">
            <a:hueOff val="5766730"/>
            <a:satOff val="8799"/>
            <a:lumOff val="314"/>
            <a:alphaOff val="0"/>
          </a:schemeClr>
        </a:solidFill>
        <a:ln w="12700" cap="flat" cmpd="sng" algn="ctr">
          <a:solidFill>
            <a:schemeClr val="accent2">
              <a:hueOff val="5766730"/>
              <a:satOff val="8799"/>
              <a:lumOff val="31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11" tIns="69011" rIns="69011" bIns="69011" numCol="1" spcCol="1270" anchor="ctr" anchorCtr="0">
          <a:noAutofit/>
        </a:bodyPr>
        <a:lstStyle/>
        <a:p>
          <a:pPr marL="0" lvl="0" indent="0" algn="ctr" defTabSz="1244600">
            <a:lnSpc>
              <a:spcPct val="90000"/>
            </a:lnSpc>
            <a:spcBef>
              <a:spcPct val="0"/>
            </a:spcBef>
            <a:spcAft>
              <a:spcPct val="35000"/>
            </a:spcAft>
            <a:buNone/>
          </a:pPr>
          <a:r>
            <a:rPr lang="en-US" sz="2800" kern="1200"/>
            <a:t>Step 5</a:t>
          </a:r>
        </a:p>
      </dsp:txBody>
      <dsp:txXfrm>
        <a:off x="7412770" y="838561"/>
        <a:ext cx="1527709" cy="558917"/>
      </dsp:txXfrm>
    </dsp:sp>
    <dsp:sp modelId="{B374DF47-C4A4-44B2-A6D0-981C09F2D02A}">
      <dsp:nvSpPr>
        <dsp:cNvPr id="0" name=""/>
        <dsp:cNvSpPr/>
      </dsp:nvSpPr>
      <dsp:spPr>
        <a:xfrm>
          <a:off x="7245095" y="1397478"/>
          <a:ext cx="1695384" cy="1956765"/>
        </a:xfrm>
        <a:prstGeom prst="rect">
          <a:avLst/>
        </a:prstGeom>
        <a:solidFill>
          <a:schemeClr val="accent2">
            <a:tint val="40000"/>
            <a:alpha val="90000"/>
            <a:hueOff val="5830780"/>
            <a:satOff val="8042"/>
            <a:lumOff val="515"/>
            <a:alphaOff val="0"/>
          </a:schemeClr>
        </a:solidFill>
        <a:ln w="12700" cap="flat" cmpd="sng" algn="ctr">
          <a:solidFill>
            <a:schemeClr val="accent2">
              <a:tint val="40000"/>
              <a:alpha val="90000"/>
              <a:hueOff val="5830780"/>
              <a:satOff val="8042"/>
              <a:lumOff val="5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973" tIns="133973" rIns="133973" bIns="267946"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Calibri" panose="020F0502020204030204" pitchFamily="34" charset="0"/>
              <a:cs typeface="Calibri" panose="020F0502020204030204" pitchFamily="34" charset="0"/>
            </a:rPr>
            <a:t>Evaluate Model Performance</a:t>
          </a:r>
        </a:p>
      </dsp:txBody>
      <dsp:txXfrm>
        <a:off x="7245095" y="1397478"/>
        <a:ext cx="1695384" cy="1956765"/>
      </dsp:txXfrm>
    </dsp:sp>
    <dsp:sp modelId="{0EEDE196-4EB9-4548-8466-A55FA8A2353A}">
      <dsp:nvSpPr>
        <dsp:cNvPr id="0" name=""/>
        <dsp:cNvSpPr/>
      </dsp:nvSpPr>
      <dsp:spPr>
        <a:xfrm>
          <a:off x="9053569" y="838561"/>
          <a:ext cx="1863059" cy="558917"/>
        </a:xfrm>
        <a:prstGeom prst="chevron">
          <a:avLst>
            <a:gd name="adj" fmla="val 30000"/>
          </a:avLst>
        </a:prstGeom>
        <a:solidFill>
          <a:schemeClr val="accent2">
            <a:hueOff val="7208412"/>
            <a:satOff val="10999"/>
            <a:lumOff val="393"/>
            <a:alphaOff val="0"/>
          </a:schemeClr>
        </a:solidFill>
        <a:ln w="12700" cap="flat" cmpd="sng" algn="ctr">
          <a:solidFill>
            <a:schemeClr val="accent2">
              <a:hueOff val="7208412"/>
              <a:satOff val="10999"/>
              <a:lumOff val="39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011" tIns="69011" rIns="69011" bIns="69011" numCol="1" spcCol="1270" anchor="ctr" anchorCtr="0">
          <a:noAutofit/>
        </a:bodyPr>
        <a:lstStyle/>
        <a:p>
          <a:pPr marL="0" lvl="0" indent="0" algn="ctr" defTabSz="1244600">
            <a:lnSpc>
              <a:spcPct val="90000"/>
            </a:lnSpc>
            <a:spcBef>
              <a:spcPct val="0"/>
            </a:spcBef>
            <a:spcAft>
              <a:spcPct val="35000"/>
            </a:spcAft>
            <a:buNone/>
          </a:pPr>
          <a:r>
            <a:rPr lang="en-US" sz="2800" kern="1200"/>
            <a:t>Step 6</a:t>
          </a:r>
        </a:p>
      </dsp:txBody>
      <dsp:txXfrm>
        <a:off x="9221244" y="838561"/>
        <a:ext cx="1527709" cy="558917"/>
      </dsp:txXfrm>
    </dsp:sp>
    <dsp:sp modelId="{6C89895C-528A-434B-BC24-0A3713B842E9}">
      <dsp:nvSpPr>
        <dsp:cNvPr id="0" name=""/>
        <dsp:cNvSpPr/>
      </dsp:nvSpPr>
      <dsp:spPr>
        <a:xfrm>
          <a:off x="9053569" y="1397478"/>
          <a:ext cx="1695384" cy="1956765"/>
        </a:xfrm>
        <a:prstGeom prst="rect">
          <a:avLst/>
        </a:prstGeom>
        <a:solidFill>
          <a:schemeClr val="accent2">
            <a:tint val="40000"/>
            <a:alpha val="90000"/>
            <a:hueOff val="7288475"/>
            <a:satOff val="10053"/>
            <a:lumOff val="644"/>
            <a:alphaOff val="0"/>
          </a:schemeClr>
        </a:solidFill>
        <a:ln w="12700" cap="flat" cmpd="sng" algn="ctr">
          <a:solidFill>
            <a:schemeClr val="accent2">
              <a:tint val="40000"/>
              <a:alpha val="90000"/>
              <a:hueOff val="7288475"/>
              <a:satOff val="10053"/>
              <a:lumOff val="64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973" tIns="133973" rIns="133973" bIns="267946"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Calibri" panose="020F0502020204030204" pitchFamily="34" charset="0"/>
              <a:cs typeface="Calibri" panose="020F0502020204030204" pitchFamily="34" charset="0"/>
            </a:rPr>
            <a:t>Visualize Results</a:t>
          </a:r>
        </a:p>
      </dsp:txBody>
      <dsp:txXfrm>
        <a:off x="9053569" y="1397478"/>
        <a:ext cx="1695384" cy="195676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49F03D-F4C1-604F-9AAF-4511E7EDF467}">
      <dsp:nvSpPr>
        <dsp:cNvPr id="0" name=""/>
        <dsp:cNvSpPr/>
      </dsp:nvSpPr>
      <dsp:spPr>
        <a:xfrm>
          <a:off x="-6125176" y="-937410"/>
          <a:ext cx="7293488" cy="7293488"/>
        </a:xfrm>
        <a:prstGeom prst="blockArc">
          <a:avLst>
            <a:gd name="adj1" fmla="val 18900000"/>
            <a:gd name="adj2" fmla="val 2700000"/>
            <a:gd name="adj3" fmla="val 296"/>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EFC4C4-B4F0-F04A-84D8-3BC6D4467503}">
      <dsp:nvSpPr>
        <dsp:cNvPr id="0" name=""/>
        <dsp:cNvSpPr/>
      </dsp:nvSpPr>
      <dsp:spPr>
        <a:xfrm>
          <a:off x="752110" y="541866"/>
          <a:ext cx="10339440" cy="108373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60213"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a:t>Random Forest Classifier: </a:t>
          </a:r>
        </a:p>
        <a:p>
          <a:pPr marL="0" lvl="0" indent="0" algn="l" defTabSz="622300">
            <a:lnSpc>
              <a:spcPct val="90000"/>
            </a:lnSpc>
            <a:spcBef>
              <a:spcPct val="0"/>
            </a:spcBef>
            <a:spcAft>
              <a:spcPct val="35000"/>
            </a:spcAft>
            <a:buNone/>
          </a:pPr>
          <a:r>
            <a:rPr lang="en-US" sz="1200" b="0" i="0" kern="1200" dirty="0"/>
            <a:t>Random forest modeling is an ensemble machine learning technique that combines several decision trees to produce a more reliable and accurate prediction model. Feature subsampling and bootstrapping are used to introduce unpredictability and variety to the model, which helps to reduce overfitting and improve performance. Finally, the predictions from the different trees are combined using a majority vote or average to generate the final result.</a:t>
          </a:r>
          <a:endParaRPr lang="en-US" sz="1400" kern="1200" dirty="0"/>
        </a:p>
      </dsp:txBody>
      <dsp:txXfrm>
        <a:off x="752110" y="541866"/>
        <a:ext cx="10339440" cy="1083733"/>
      </dsp:txXfrm>
    </dsp:sp>
    <dsp:sp modelId="{DAD226EE-4D09-4F41-B394-3F0AF983CCD0}">
      <dsp:nvSpPr>
        <dsp:cNvPr id="0" name=""/>
        <dsp:cNvSpPr/>
      </dsp:nvSpPr>
      <dsp:spPr>
        <a:xfrm>
          <a:off x="74777" y="406400"/>
          <a:ext cx="1354666" cy="1354666"/>
        </a:xfrm>
        <a:prstGeom prst="ellipse">
          <a:avLst/>
        </a:prstGeom>
        <a:solidFill>
          <a:schemeClr val="bg1"/>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D5B7550-0D3A-B642-B9CF-2239B1D93627}">
      <dsp:nvSpPr>
        <dsp:cNvPr id="0" name=""/>
        <dsp:cNvSpPr/>
      </dsp:nvSpPr>
      <dsp:spPr>
        <a:xfrm>
          <a:off x="1146048" y="2167466"/>
          <a:ext cx="9945503" cy="108373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60213" tIns="35560" rIns="35560" bIns="35560" numCol="1" spcCol="1270" anchor="ctr" anchorCtr="0">
          <a:noAutofit/>
        </a:bodyPr>
        <a:lstStyle/>
        <a:p>
          <a:pPr marL="0" marR="0" lvl="0" indent="0" algn="l" defTabSz="622300" eaLnBrk="1" fontAlgn="auto" latinLnBrk="0" hangingPunct="1">
            <a:lnSpc>
              <a:spcPct val="90000"/>
            </a:lnSpc>
            <a:spcBef>
              <a:spcPct val="0"/>
            </a:spcBef>
            <a:spcAft>
              <a:spcPct val="35000"/>
            </a:spcAft>
            <a:buClrTx/>
            <a:buSzTx/>
            <a:buFontTx/>
            <a:buNone/>
            <a:tabLst/>
            <a:defRPr/>
          </a:pPr>
          <a:r>
            <a:rPr lang="en-US" sz="1400" kern="1200" dirty="0">
              <a:solidFill>
                <a:prstClr val="white"/>
              </a:solidFill>
              <a:latin typeface="Avenir Next LT Pro"/>
              <a:ea typeface="+mn-ea"/>
              <a:cs typeface="+mn-cs"/>
            </a:rPr>
            <a:t>Linear Regression:</a:t>
          </a:r>
        </a:p>
        <a:p>
          <a:pPr marL="0" marR="0" lvl="0" indent="0" algn="l" defTabSz="914400" eaLnBrk="1" fontAlgn="auto" latinLnBrk="0" hangingPunct="1">
            <a:lnSpc>
              <a:spcPct val="100000"/>
            </a:lnSpc>
            <a:spcBef>
              <a:spcPct val="0"/>
            </a:spcBef>
            <a:spcAft>
              <a:spcPts val="0"/>
            </a:spcAft>
            <a:buClrTx/>
            <a:buSzTx/>
            <a:buFontTx/>
            <a:buNone/>
            <a:tabLst/>
            <a:defRPr/>
          </a:pPr>
          <a:r>
            <a:rPr lang="en-US" sz="1200" b="0" i="0" kern="1200" dirty="0"/>
            <a:t>Logistic regression is a popular supervised machine learning method that predicts a categorical outcome from a set of independent variables. It outputs probability values between 0 and 1, rather than precise values, enabling it to classify data as fraudulent or non-fraudulent. It's commonly used for binary classification tasks, such as True or False, Yes or No, or 0 or 1.</a:t>
          </a:r>
          <a:endParaRPr lang="en-US" sz="1200" kern="1200" dirty="0"/>
        </a:p>
      </dsp:txBody>
      <dsp:txXfrm>
        <a:off x="1146048" y="2167466"/>
        <a:ext cx="9945503" cy="1083733"/>
      </dsp:txXfrm>
    </dsp:sp>
    <dsp:sp modelId="{78AA28C6-E4A2-DA4D-AF27-0F7B2F661C67}">
      <dsp:nvSpPr>
        <dsp:cNvPr id="0" name=""/>
        <dsp:cNvSpPr/>
      </dsp:nvSpPr>
      <dsp:spPr>
        <a:xfrm>
          <a:off x="468714" y="2032000"/>
          <a:ext cx="1354666" cy="1354666"/>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3F37FF7-3E61-A04B-82D3-67923594F6CD}">
      <dsp:nvSpPr>
        <dsp:cNvPr id="0" name=""/>
        <dsp:cNvSpPr/>
      </dsp:nvSpPr>
      <dsp:spPr>
        <a:xfrm>
          <a:off x="752110" y="3793066"/>
          <a:ext cx="10339440" cy="108373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60213" tIns="35560" rIns="35560" bIns="35560" numCol="1" spcCol="1270" anchor="ctr" anchorCtr="0">
          <a:noAutofit/>
        </a:bodyPr>
        <a:lstStyle/>
        <a:p>
          <a:pPr marL="0" lvl="0" indent="0" algn="l" defTabSz="622300">
            <a:lnSpc>
              <a:spcPct val="90000"/>
            </a:lnSpc>
            <a:spcBef>
              <a:spcPct val="0"/>
            </a:spcBef>
            <a:spcAft>
              <a:spcPct val="35000"/>
            </a:spcAft>
            <a:buNone/>
          </a:pPr>
          <a:r>
            <a:rPr lang="en-US" sz="1400" kern="1200" dirty="0" err="1"/>
            <a:t>XGBoost</a:t>
          </a:r>
          <a:r>
            <a:rPr lang="en-US" sz="1400" kern="1200" dirty="0"/>
            <a:t>:</a:t>
          </a:r>
        </a:p>
        <a:p>
          <a:pPr marL="0" lvl="0" indent="0" algn="l" defTabSz="622300">
            <a:lnSpc>
              <a:spcPct val="90000"/>
            </a:lnSpc>
            <a:spcBef>
              <a:spcPct val="0"/>
            </a:spcBef>
            <a:spcAft>
              <a:spcPct val="35000"/>
            </a:spcAft>
            <a:buNone/>
          </a:pPr>
          <a:r>
            <a:rPr lang="en-US" sz="1200" b="0" i="0" kern="1200" dirty="0" err="1"/>
            <a:t>XGBoost</a:t>
          </a:r>
          <a:r>
            <a:rPr lang="en-US" sz="1200" b="0" i="0" kern="1200" dirty="0"/>
            <a:t> is an optimized implementation of the gradient boosting algorithm used for supervised learning tasks such as classification, regression, and ranking. It constructs an ensemble of decision trees, updating parameters with regularization and gradient descent. Due to its speed, accuracy, and advanced features, it is widely used in industries such as finance, healthcare, advertising, and recommendation systems.</a:t>
          </a:r>
          <a:endParaRPr lang="en-US" sz="1400" kern="1200" dirty="0"/>
        </a:p>
      </dsp:txBody>
      <dsp:txXfrm>
        <a:off x="752110" y="3793066"/>
        <a:ext cx="10339440" cy="1083733"/>
      </dsp:txXfrm>
    </dsp:sp>
    <dsp:sp modelId="{6F6238C5-DC9B-2148-8D7A-27B89C4CEC5C}">
      <dsp:nvSpPr>
        <dsp:cNvPr id="0" name=""/>
        <dsp:cNvSpPr/>
      </dsp:nvSpPr>
      <dsp:spPr>
        <a:xfrm>
          <a:off x="74777" y="3657600"/>
          <a:ext cx="1354666" cy="1354666"/>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png>
</file>

<file path=ppt/media/image24.png>
</file>

<file path=ppt/media/image25.png>
</file>

<file path=ppt/media/image26.png>
</file>

<file path=ppt/media/image27.sv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6171E64-FE02-4DE5-B72F-53C3706641C3}" type="datetimeFigureOut">
              <a:rPr lang="en-US" smtClean="0"/>
              <a:t>8/29/23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4514553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71E64-FE02-4DE5-B72F-53C3706641C3}" type="datetimeFigureOut">
              <a:rPr lang="en-US" smtClean="0"/>
              <a:t>8/29/23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852379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71E64-FE02-4DE5-B72F-53C3706641C3}" type="datetimeFigureOut">
              <a:rPr lang="en-US" smtClean="0"/>
              <a:t>8/29/23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5799738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6171E64-FE02-4DE5-B72F-53C3706641C3}" type="datetimeFigureOut">
              <a:rPr lang="en-US" smtClean="0"/>
              <a:t>8/29/23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3952750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6171E64-FE02-4DE5-B72F-53C3706641C3}" type="datetimeFigureOut">
              <a:rPr lang="en-US" smtClean="0"/>
              <a:t>8/29/23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40775826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171E64-FE02-4DE5-B72F-53C3706641C3}" type="datetimeFigureOut">
              <a:rPr lang="en-US" smtClean="0"/>
              <a:t>8/29/23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258637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171E64-FE02-4DE5-B72F-53C3706641C3}" type="datetimeFigureOut">
              <a:rPr lang="en-US" smtClean="0"/>
              <a:t>8/29/23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563125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6171E64-FE02-4DE5-B72F-53C3706641C3}" type="datetimeFigureOut">
              <a:rPr lang="en-US" smtClean="0"/>
              <a:t>8/29/23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2070695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171E64-FE02-4DE5-B72F-53C3706641C3}" type="datetimeFigureOut">
              <a:rPr lang="en-US" smtClean="0"/>
              <a:t>8/29/23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636797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71E64-FE02-4DE5-B72F-53C3706641C3}" type="datetimeFigureOut">
              <a:rPr lang="en-US" smtClean="0"/>
              <a:t>8/29/23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8058940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6171E64-FE02-4DE5-B72F-53C3706641C3}" type="datetimeFigureOut">
              <a:rPr lang="en-US" smtClean="0"/>
              <a:t>8/29/23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F18EF7-BE1E-4ECB-84D4-67C2B4D8F095}" type="slidenum">
              <a:rPr lang="en-US" smtClean="0"/>
              <a:t>‹#›</a:t>
            </a:fld>
            <a:endParaRPr lang="en-US"/>
          </a:p>
        </p:txBody>
      </p:sp>
    </p:spTree>
    <p:extLst>
      <p:ext uri="{BB962C8B-B14F-4D97-AF65-F5344CB8AC3E}">
        <p14:creationId xmlns:p14="http://schemas.microsoft.com/office/powerpoint/2010/main" val="196890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171E64-FE02-4DE5-B72F-53C3706641C3}" type="datetimeFigureOut">
              <a:rPr lang="en-US" smtClean="0"/>
              <a:t>8/29/23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18EF7-BE1E-4ECB-84D4-67C2B4D8F095}" type="slidenum">
              <a:rPr lang="en-US" smtClean="0"/>
              <a:t>‹#›</a:t>
            </a:fld>
            <a:endParaRPr lang="en-US"/>
          </a:p>
        </p:txBody>
      </p:sp>
    </p:spTree>
    <p:extLst>
      <p:ext uri="{BB962C8B-B14F-4D97-AF65-F5344CB8AC3E}">
        <p14:creationId xmlns:p14="http://schemas.microsoft.com/office/powerpoint/2010/main" val="2550231882"/>
      </p:ext>
    </p:extLst>
  </p:cSld>
  <p:clrMap bg1="dk1" tx1="lt1" bg2="dk2" tx2="lt2" accent1="accent1" accent2="accent2" accent3="accent3" accent4="accent4" accent5="accent5" accent6="accent6" hlink="hlink" folHlink="folHlink"/>
  <p:sldLayoutIdLst>
    <p:sldLayoutId id="2147483922" r:id="rId1"/>
    <p:sldLayoutId id="2147483923" r:id="rId2"/>
    <p:sldLayoutId id="2147483924" r:id="rId3"/>
    <p:sldLayoutId id="2147483925" r:id="rId4"/>
    <p:sldLayoutId id="2147483926" r:id="rId5"/>
    <p:sldLayoutId id="2147483927" r:id="rId6"/>
    <p:sldLayoutId id="2147483928" r:id="rId7"/>
    <p:sldLayoutId id="2147483929" r:id="rId8"/>
    <p:sldLayoutId id="2147483930" r:id="rId9"/>
    <p:sldLayoutId id="2147483931" r:id="rId10"/>
    <p:sldLayoutId id="21474839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15.svg"/><Relationship Id="rId3" Type="http://schemas.openxmlformats.org/officeDocument/2006/relationships/diagramLayout" Target="../diagrams/layout3.xml"/><Relationship Id="rId7" Type="http://schemas.openxmlformats.org/officeDocument/2006/relationships/image" Target="../media/image14.png"/><Relationship Id="rId12" Type="http://schemas.openxmlformats.org/officeDocument/2006/relationships/image" Target="../media/image19.svg"/><Relationship Id="rId2" Type="http://schemas.openxmlformats.org/officeDocument/2006/relationships/diagramData" Target="../diagrams/data3.xml"/><Relationship Id="rId1" Type="http://schemas.openxmlformats.org/officeDocument/2006/relationships/slideLayout" Target="../slideLayouts/slideLayout9.xml"/><Relationship Id="rId6" Type="http://schemas.microsoft.com/office/2007/relationships/diagramDrawing" Target="../diagrams/drawing3.xml"/><Relationship Id="rId11" Type="http://schemas.openxmlformats.org/officeDocument/2006/relationships/image" Target="../media/image18.png"/><Relationship Id="rId5" Type="http://schemas.openxmlformats.org/officeDocument/2006/relationships/diagramColors" Target="../diagrams/colors3.xml"/><Relationship Id="rId10" Type="http://schemas.openxmlformats.org/officeDocument/2006/relationships/image" Target="../media/image17.svg"/><Relationship Id="rId4" Type="http://schemas.openxmlformats.org/officeDocument/2006/relationships/diagramQuickStyle" Target="../diagrams/quickStyle3.xml"/><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1.svg"/></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9.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7.svg"/></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5.sv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doi.org/10.14569/ijacsa.2020.0110660"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37EB24-93B0-A852-9488-46A4B7AD7C5E}"/>
              </a:ext>
            </a:extLst>
          </p:cNvPr>
          <p:cNvPicPr>
            <a:picLocks noChangeAspect="1"/>
          </p:cNvPicPr>
          <p:nvPr/>
        </p:nvPicPr>
        <p:blipFill rotWithShape="1">
          <a:blip r:embed="rId2">
            <a:alphaModFix amt="50000"/>
          </a:blip>
          <a:srcRect t="29688"/>
          <a:stretch/>
        </p:blipFill>
        <p:spPr>
          <a:xfrm>
            <a:off x="20" y="331480"/>
            <a:ext cx="12191980" cy="6857989"/>
          </a:xfrm>
          <a:prstGeom prst="rect">
            <a:avLst/>
          </a:prstGeom>
          <a:noFill/>
        </p:spPr>
      </p:pic>
      <p:sp>
        <p:nvSpPr>
          <p:cNvPr id="2" name="Title 1"/>
          <p:cNvSpPr>
            <a:spLocks noGrp="1"/>
          </p:cNvSpPr>
          <p:nvPr>
            <p:ph type="ctrTitle"/>
          </p:nvPr>
        </p:nvSpPr>
        <p:spPr>
          <a:xfrm>
            <a:off x="800101" y="1901341"/>
            <a:ext cx="6223552" cy="2276703"/>
          </a:xfrm>
        </p:spPr>
        <p:txBody>
          <a:bodyPr anchor="t">
            <a:normAutofit/>
          </a:bodyPr>
          <a:lstStyle/>
          <a:p>
            <a:pPr>
              <a:lnSpc>
                <a:spcPct val="120000"/>
              </a:lnSpc>
            </a:pPr>
            <a:br>
              <a:rPr lang="en-US" sz="2800" b="1" dirty="0"/>
            </a:br>
            <a:r>
              <a:rPr lang="en-US" sz="2800" b="1" dirty="0"/>
              <a:t>Credit Card Transaction Fraud Detection</a:t>
            </a:r>
          </a:p>
        </p:txBody>
      </p:sp>
      <p:sp>
        <p:nvSpPr>
          <p:cNvPr id="3" name="Subtitle 2"/>
          <p:cNvSpPr>
            <a:spLocks noGrp="1"/>
          </p:cNvSpPr>
          <p:nvPr>
            <p:ph type="subTitle" idx="1"/>
          </p:nvPr>
        </p:nvSpPr>
        <p:spPr>
          <a:xfrm>
            <a:off x="2398426" y="3567658"/>
            <a:ext cx="1024776" cy="2774383"/>
          </a:xfrm>
        </p:spPr>
        <p:txBody>
          <a:bodyPr vert="horz" lIns="91440" tIns="45720" rIns="91440" bIns="45720" rtlCol="0" anchor="t">
            <a:normAutofit/>
          </a:bodyPr>
          <a:lstStyle/>
          <a:p>
            <a:pPr>
              <a:lnSpc>
                <a:spcPct val="120000"/>
              </a:lnSpc>
            </a:pPr>
            <a:r>
              <a:rPr lang="en-US" dirty="0"/>
              <a:t>.</a:t>
            </a:r>
          </a:p>
        </p:txBody>
      </p:sp>
      <p:sp>
        <p:nvSpPr>
          <p:cNvPr id="49" name="Slide Number Placeholder 5">
            <a:extLst>
              <a:ext uri="{FF2B5EF4-FFF2-40B4-BE49-F238E27FC236}">
                <a16:creationId xmlns:a16="http://schemas.microsoft.com/office/drawing/2014/main" id="{C08C1309-81A7-4B31-9D5C-F1D2D0AD11E7}"/>
              </a:ext>
            </a:extLst>
          </p:cNvPr>
          <p:cNvSpPr>
            <a:spLocks noGrp="1"/>
          </p:cNvSpPr>
          <p:nvPr>
            <p:ph type="sldNum" sz="quarter" idx="12"/>
          </p:nvPr>
        </p:nvSpPr>
        <p:spPr/>
        <p:txBody>
          <a:bodyPr/>
          <a:lstStyle/>
          <a:p>
            <a:pPr>
              <a:spcAft>
                <a:spcPts val="600"/>
              </a:spcAft>
            </a:pPr>
            <a:fld id="{1B0A0659-E443-491A-A36E-EC2EE49C5850}" type="slidenum">
              <a:rPr lang="en-US" smtClean="0">
                <a:solidFill>
                  <a:srgbClr val="000000"/>
                </a:solidFill>
              </a:rPr>
              <a:pPr>
                <a:spcAft>
                  <a:spcPts val="600"/>
                </a:spcAft>
              </a:pPr>
              <a:t>1</a:t>
            </a:fld>
            <a:endParaRPr lang="en-US">
              <a:solidFill>
                <a:srgbClr val="000000"/>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D644A79A-7B8D-583D-87CA-0A9DB8F26246}"/>
              </a:ext>
            </a:extLst>
          </p:cNvPr>
          <p:cNvCxnSpPr>
            <a:cxnSpLocks/>
          </p:cNvCxnSpPr>
          <p:nvPr/>
        </p:nvCxnSpPr>
        <p:spPr>
          <a:xfrm>
            <a:off x="6078158" y="342184"/>
            <a:ext cx="0" cy="6017514"/>
          </a:xfrm>
          <a:prstGeom prst="line">
            <a:avLst/>
          </a:prstGeom>
          <a:ln/>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1A2FC6E1-4D5B-98BF-6D3B-53D84F59B779}"/>
              </a:ext>
            </a:extLst>
          </p:cNvPr>
          <p:cNvCxnSpPr>
            <a:cxnSpLocks/>
          </p:cNvCxnSpPr>
          <p:nvPr/>
        </p:nvCxnSpPr>
        <p:spPr>
          <a:xfrm>
            <a:off x="0" y="3360790"/>
            <a:ext cx="12192000" cy="15240"/>
          </a:xfrm>
          <a:prstGeom prst="line">
            <a:avLst/>
          </a:prstGeom>
          <a:ln/>
        </p:spPr>
        <p:style>
          <a:lnRef idx="1">
            <a:schemeClr val="dk1"/>
          </a:lnRef>
          <a:fillRef idx="0">
            <a:schemeClr val="dk1"/>
          </a:fillRef>
          <a:effectRef idx="0">
            <a:schemeClr val="dk1"/>
          </a:effectRef>
          <a:fontRef idx="minor">
            <a:schemeClr val="tx1"/>
          </a:fontRef>
        </p:style>
      </p:cxnSp>
      <p:pic>
        <p:nvPicPr>
          <p:cNvPr id="12" name="Picture 11">
            <a:extLst>
              <a:ext uri="{FF2B5EF4-FFF2-40B4-BE49-F238E27FC236}">
                <a16:creationId xmlns:a16="http://schemas.microsoft.com/office/drawing/2014/main" id="{A585545C-1FB5-BD42-2674-CE56E339C3A5}"/>
              </a:ext>
            </a:extLst>
          </p:cNvPr>
          <p:cNvPicPr>
            <a:picLocks noChangeAspect="1"/>
          </p:cNvPicPr>
          <p:nvPr/>
        </p:nvPicPr>
        <p:blipFill>
          <a:blip r:embed="rId2"/>
          <a:stretch>
            <a:fillRect/>
          </a:stretch>
        </p:blipFill>
        <p:spPr>
          <a:xfrm>
            <a:off x="7182382" y="123947"/>
            <a:ext cx="3905395" cy="2899853"/>
          </a:xfrm>
          <a:prstGeom prst="rect">
            <a:avLst/>
          </a:prstGeom>
          <a:ln>
            <a:solidFill>
              <a:schemeClr val="tx1"/>
            </a:solidFill>
          </a:ln>
          <a:effectLst>
            <a:outerShdw blurRad="50800" dist="38100" dir="2700000" algn="tl" rotWithShape="0">
              <a:prstClr val="black">
                <a:alpha val="40000"/>
              </a:prstClr>
            </a:outerShdw>
          </a:effectLst>
        </p:spPr>
      </p:pic>
      <p:pic>
        <p:nvPicPr>
          <p:cNvPr id="13" name="Picture 12">
            <a:extLst>
              <a:ext uri="{FF2B5EF4-FFF2-40B4-BE49-F238E27FC236}">
                <a16:creationId xmlns:a16="http://schemas.microsoft.com/office/drawing/2014/main" id="{B90A65ED-FBF7-A9F7-3E0A-D046E533EC51}"/>
              </a:ext>
            </a:extLst>
          </p:cNvPr>
          <p:cNvPicPr>
            <a:picLocks noChangeAspect="1"/>
          </p:cNvPicPr>
          <p:nvPr/>
        </p:nvPicPr>
        <p:blipFill>
          <a:blip r:embed="rId3"/>
          <a:stretch>
            <a:fillRect/>
          </a:stretch>
        </p:blipFill>
        <p:spPr>
          <a:xfrm>
            <a:off x="7182382" y="3511459"/>
            <a:ext cx="3905395" cy="2899853"/>
          </a:xfrm>
          <a:prstGeom prst="rect">
            <a:avLst/>
          </a:prstGeom>
          <a:ln>
            <a:solidFill>
              <a:schemeClr val="tx1"/>
            </a:solidFill>
          </a:ln>
          <a:effectLst>
            <a:outerShdw blurRad="50800" dist="38100" dir="2700000" algn="tl" rotWithShape="0">
              <a:prstClr val="black">
                <a:alpha val="40000"/>
              </a:prstClr>
            </a:outerShdw>
          </a:effectLst>
        </p:spPr>
      </p:pic>
      <p:pic>
        <p:nvPicPr>
          <p:cNvPr id="17" name="Picture 16">
            <a:extLst>
              <a:ext uri="{FF2B5EF4-FFF2-40B4-BE49-F238E27FC236}">
                <a16:creationId xmlns:a16="http://schemas.microsoft.com/office/drawing/2014/main" id="{E7E6BF41-08E3-E1A2-66B7-6E72AEA6CDE7}"/>
              </a:ext>
            </a:extLst>
          </p:cNvPr>
          <p:cNvPicPr>
            <a:picLocks noChangeAspect="1"/>
          </p:cNvPicPr>
          <p:nvPr/>
        </p:nvPicPr>
        <p:blipFill>
          <a:blip r:embed="rId4"/>
          <a:stretch>
            <a:fillRect/>
          </a:stretch>
        </p:blipFill>
        <p:spPr>
          <a:xfrm>
            <a:off x="1146695" y="99976"/>
            <a:ext cx="3812242" cy="2923824"/>
          </a:xfrm>
          <a:prstGeom prst="rect">
            <a:avLst/>
          </a:prstGeom>
          <a:ln w="12700">
            <a:solidFill>
              <a:schemeClr val="tx1"/>
            </a:solidFill>
          </a:ln>
          <a:effectLst>
            <a:outerShdw blurRad="50800" dist="38100" dir="2700000" algn="tl" rotWithShape="0">
              <a:prstClr val="black">
                <a:alpha val="40000"/>
              </a:prstClr>
            </a:outerShdw>
          </a:effectLst>
        </p:spPr>
      </p:pic>
      <p:pic>
        <p:nvPicPr>
          <p:cNvPr id="18" name="Picture 17">
            <a:extLst>
              <a:ext uri="{FF2B5EF4-FFF2-40B4-BE49-F238E27FC236}">
                <a16:creationId xmlns:a16="http://schemas.microsoft.com/office/drawing/2014/main" id="{CE7F6222-248E-CFB1-D1C8-3F67F49474CD}"/>
              </a:ext>
            </a:extLst>
          </p:cNvPr>
          <p:cNvPicPr>
            <a:picLocks noChangeAspect="1"/>
          </p:cNvPicPr>
          <p:nvPr/>
        </p:nvPicPr>
        <p:blipFill>
          <a:blip r:embed="rId5"/>
          <a:stretch>
            <a:fillRect/>
          </a:stretch>
        </p:blipFill>
        <p:spPr>
          <a:xfrm>
            <a:off x="1146695" y="3487488"/>
            <a:ext cx="3812242" cy="2923824"/>
          </a:xfrm>
          <a:prstGeom prst="rect">
            <a:avLst/>
          </a:prstGeom>
          <a:ln w="12700">
            <a:solidFill>
              <a:schemeClr val="tx1"/>
            </a:solidFill>
          </a:ln>
          <a:effectLst>
            <a:outerShdw blurRad="50800" dist="38100" dir="2700000" algn="tl" rotWithShape="0">
              <a:prstClr val="black">
                <a:alpha val="40000"/>
              </a:prstClr>
            </a:outerShdw>
          </a:effectLst>
        </p:spPr>
      </p:pic>
      <p:sp>
        <p:nvSpPr>
          <p:cNvPr id="19" name="Slide Number Placeholder 5">
            <a:extLst>
              <a:ext uri="{FF2B5EF4-FFF2-40B4-BE49-F238E27FC236}">
                <a16:creationId xmlns:a16="http://schemas.microsoft.com/office/drawing/2014/main" id="{0511EB57-C3DF-6DE1-4A7E-1FEC9C64052B}"/>
              </a:ext>
            </a:extLst>
          </p:cNvPr>
          <p:cNvSpPr>
            <a:spLocks noGrp="1"/>
          </p:cNvSpPr>
          <p:nvPr>
            <p:ph type="sldNum" sz="quarter" idx="12"/>
          </p:nvPr>
        </p:nvSpPr>
        <p:spPr>
          <a:xfrm>
            <a:off x="11166329" y="6003649"/>
            <a:ext cx="526228" cy="365125"/>
          </a:xfrm>
        </p:spPr>
        <p:txBody>
          <a:bodyPr/>
          <a:lstStyle/>
          <a:p>
            <a:pPr>
              <a:spcAft>
                <a:spcPts val="600"/>
              </a:spcAft>
            </a:pPr>
            <a:fld id="{1B0A0659-E443-491A-A36E-EC2EE49C5850}" type="slidenum">
              <a:rPr lang="en-US" smtClean="0"/>
              <a:pPr>
                <a:spcAft>
                  <a:spcPts val="600"/>
                </a:spcAft>
              </a:pPr>
              <a:t>10</a:t>
            </a:fld>
            <a:endParaRPr lang="en-US" dirty="0"/>
          </a:p>
        </p:txBody>
      </p:sp>
      <p:sp>
        <p:nvSpPr>
          <p:cNvPr id="21" name="TextBox 20">
            <a:extLst>
              <a:ext uri="{FF2B5EF4-FFF2-40B4-BE49-F238E27FC236}">
                <a16:creationId xmlns:a16="http://schemas.microsoft.com/office/drawing/2014/main" id="{83549F89-C202-D873-624B-A32BEEDE01C1}"/>
              </a:ext>
            </a:extLst>
          </p:cNvPr>
          <p:cNvSpPr txBox="1"/>
          <p:nvPr/>
        </p:nvSpPr>
        <p:spPr>
          <a:xfrm>
            <a:off x="1438998" y="3089645"/>
            <a:ext cx="3534937" cy="276999"/>
          </a:xfrm>
          <a:prstGeom prst="rect">
            <a:avLst/>
          </a:prstGeom>
          <a:noFill/>
        </p:spPr>
        <p:txBody>
          <a:bodyPr wrap="square" rtlCol="0">
            <a:spAutoFit/>
          </a:bodyPr>
          <a:lstStyle/>
          <a:p>
            <a:r>
              <a:rPr lang="en-US" sz="1200" dirty="0"/>
              <a:t>Skewness before applying Power Transformer</a:t>
            </a:r>
          </a:p>
        </p:txBody>
      </p:sp>
      <p:sp>
        <p:nvSpPr>
          <p:cNvPr id="22" name="TextBox 21">
            <a:extLst>
              <a:ext uri="{FF2B5EF4-FFF2-40B4-BE49-F238E27FC236}">
                <a16:creationId xmlns:a16="http://schemas.microsoft.com/office/drawing/2014/main" id="{EE87A5E1-65BE-07D4-D95D-C50CF084C137}"/>
              </a:ext>
            </a:extLst>
          </p:cNvPr>
          <p:cNvSpPr txBox="1"/>
          <p:nvPr/>
        </p:nvSpPr>
        <p:spPr>
          <a:xfrm>
            <a:off x="1435284" y="6431293"/>
            <a:ext cx="3534937" cy="276999"/>
          </a:xfrm>
          <a:prstGeom prst="rect">
            <a:avLst/>
          </a:prstGeom>
          <a:noFill/>
        </p:spPr>
        <p:txBody>
          <a:bodyPr wrap="square" rtlCol="0">
            <a:spAutoFit/>
          </a:bodyPr>
          <a:lstStyle/>
          <a:p>
            <a:r>
              <a:rPr lang="en-US" sz="1200" dirty="0"/>
              <a:t>Skewness after applying Power Transformer</a:t>
            </a:r>
          </a:p>
        </p:txBody>
      </p:sp>
      <p:sp>
        <p:nvSpPr>
          <p:cNvPr id="23" name="TextBox 22">
            <a:extLst>
              <a:ext uri="{FF2B5EF4-FFF2-40B4-BE49-F238E27FC236}">
                <a16:creationId xmlns:a16="http://schemas.microsoft.com/office/drawing/2014/main" id="{FCCEAB9A-7CFF-9565-EA87-750612BE08C3}"/>
              </a:ext>
            </a:extLst>
          </p:cNvPr>
          <p:cNvSpPr txBox="1"/>
          <p:nvPr/>
        </p:nvSpPr>
        <p:spPr>
          <a:xfrm>
            <a:off x="7639202" y="3085850"/>
            <a:ext cx="2991754" cy="276999"/>
          </a:xfrm>
          <a:prstGeom prst="rect">
            <a:avLst/>
          </a:prstGeom>
          <a:noFill/>
        </p:spPr>
        <p:txBody>
          <a:bodyPr wrap="square" rtlCol="0">
            <a:spAutoFit/>
          </a:bodyPr>
          <a:lstStyle/>
          <a:p>
            <a:r>
              <a:rPr lang="en-US" sz="1200" dirty="0"/>
              <a:t>Distribution against Transaction Amount</a:t>
            </a:r>
          </a:p>
        </p:txBody>
      </p:sp>
      <p:sp>
        <p:nvSpPr>
          <p:cNvPr id="24" name="TextBox 23">
            <a:extLst>
              <a:ext uri="{FF2B5EF4-FFF2-40B4-BE49-F238E27FC236}">
                <a16:creationId xmlns:a16="http://schemas.microsoft.com/office/drawing/2014/main" id="{1A074FF7-B584-8726-806A-C17B15B90CF9}"/>
              </a:ext>
            </a:extLst>
          </p:cNvPr>
          <p:cNvSpPr txBox="1"/>
          <p:nvPr/>
        </p:nvSpPr>
        <p:spPr>
          <a:xfrm>
            <a:off x="7739627" y="6419502"/>
            <a:ext cx="2790904" cy="276999"/>
          </a:xfrm>
          <a:prstGeom prst="rect">
            <a:avLst/>
          </a:prstGeom>
          <a:noFill/>
        </p:spPr>
        <p:txBody>
          <a:bodyPr wrap="square" rtlCol="0">
            <a:spAutoFit/>
          </a:bodyPr>
          <a:lstStyle/>
          <a:p>
            <a:r>
              <a:rPr lang="en-US" sz="1200" dirty="0"/>
              <a:t>Distribution against Transaction Time</a:t>
            </a:r>
          </a:p>
        </p:txBody>
      </p:sp>
    </p:spTree>
    <p:extLst>
      <p:ext uri="{BB962C8B-B14F-4D97-AF65-F5344CB8AC3E}">
        <p14:creationId xmlns:p14="http://schemas.microsoft.com/office/powerpoint/2010/main" val="492848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D9D5680-6105-2848-67B1-ED345680B9A3}"/>
              </a:ext>
            </a:extLst>
          </p:cNvPr>
          <p:cNvSpPr>
            <a:spLocks noGrp="1"/>
          </p:cNvSpPr>
          <p:nvPr>
            <p:ph type="title"/>
          </p:nvPr>
        </p:nvSpPr>
        <p:spPr>
          <a:xfrm>
            <a:off x="423745" y="278778"/>
            <a:ext cx="4910177" cy="735030"/>
          </a:xfrm>
        </p:spPr>
        <p:txBody>
          <a:bodyPr>
            <a:noAutofit/>
          </a:bodyPr>
          <a:lstStyle/>
          <a:p>
            <a:r>
              <a:rPr lang="en-US" sz="3600" b="0" dirty="0">
                <a:solidFill>
                  <a:schemeClr val="tx2"/>
                </a:solidFill>
              </a:rPr>
              <a:t>Algorithms</a:t>
            </a:r>
          </a:p>
        </p:txBody>
      </p:sp>
      <p:sp>
        <p:nvSpPr>
          <p:cNvPr id="5" name="Slide Number Placeholder 5">
            <a:extLst>
              <a:ext uri="{FF2B5EF4-FFF2-40B4-BE49-F238E27FC236}">
                <a16:creationId xmlns:a16="http://schemas.microsoft.com/office/drawing/2014/main" id="{EF9DAF16-57B5-EE76-9283-54FA59D7E2D0}"/>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11</a:t>
            </a:fld>
            <a:endParaRPr lang="en-US" dirty="0"/>
          </a:p>
        </p:txBody>
      </p:sp>
      <p:graphicFrame>
        <p:nvGraphicFramePr>
          <p:cNvPr id="11" name="Diagram 10">
            <a:extLst>
              <a:ext uri="{FF2B5EF4-FFF2-40B4-BE49-F238E27FC236}">
                <a16:creationId xmlns:a16="http://schemas.microsoft.com/office/drawing/2014/main" id="{A117D804-C7A4-2169-F5D7-6C7E39565C0A}"/>
              </a:ext>
            </a:extLst>
          </p:cNvPr>
          <p:cNvGraphicFramePr/>
          <p:nvPr>
            <p:extLst>
              <p:ext uri="{D42A27DB-BD31-4B8C-83A1-F6EECF244321}">
                <p14:modId xmlns:p14="http://schemas.microsoft.com/office/powerpoint/2010/main" val="702257666"/>
              </p:ext>
            </p:extLst>
          </p:nvPr>
        </p:nvGraphicFramePr>
        <p:xfrm>
          <a:off x="-1" y="923375"/>
          <a:ext cx="11166329"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4" name="Graphic 13" descr="Deciduous tree outline">
            <a:extLst>
              <a:ext uri="{FF2B5EF4-FFF2-40B4-BE49-F238E27FC236}">
                <a16:creationId xmlns:a16="http://schemas.microsoft.com/office/drawing/2014/main" id="{2ACE8462-CEE2-4933-D039-187C8531F37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01825" y="1539240"/>
            <a:ext cx="914400" cy="914400"/>
          </a:xfrm>
          <a:prstGeom prst="rect">
            <a:avLst/>
          </a:prstGeom>
        </p:spPr>
      </p:pic>
      <p:pic>
        <p:nvPicPr>
          <p:cNvPr id="16" name="Graphic 15" descr="Linear Graph outline">
            <a:extLst>
              <a:ext uri="{FF2B5EF4-FFF2-40B4-BE49-F238E27FC236}">
                <a16:creationId xmlns:a16="http://schemas.microsoft.com/office/drawing/2014/main" id="{20B84904-304F-546C-E1DB-F8F79BD52D0F}"/>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43785" y="3175508"/>
            <a:ext cx="914400" cy="914400"/>
          </a:xfrm>
          <a:prstGeom prst="rect">
            <a:avLst/>
          </a:prstGeom>
        </p:spPr>
      </p:pic>
      <p:pic>
        <p:nvPicPr>
          <p:cNvPr id="18" name="Graphic 17" descr="Illustrator outline">
            <a:extLst>
              <a:ext uri="{FF2B5EF4-FFF2-40B4-BE49-F238E27FC236}">
                <a16:creationId xmlns:a16="http://schemas.microsoft.com/office/drawing/2014/main" id="{3880AE9E-CA77-11F8-4735-4ABC81ACA82A}"/>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301825" y="4811776"/>
            <a:ext cx="914400" cy="914400"/>
          </a:xfrm>
          <a:prstGeom prst="rect">
            <a:avLst/>
          </a:prstGeom>
        </p:spPr>
      </p:pic>
    </p:spTree>
    <p:extLst>
      <p:ext uri="{BB962C8B-B14F-4D97-AF65-F5344CB8AC3E}">
        <p14:creationId xmlns:p14="http://schemas.microsoft.com/office/powerpoint/2010/main" val="3692587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37EB24-93B0-A852-9488-46A4B7AD7C5E}"/>
              </a:ext>
            </a:extLst>
          </p:cNvPr>
          <p:cNvPicPr>
            <a:picLocks noChangeAspect="1"/>
          </p:cNvPicPr>
          <p:nvPr/>
        </p:nvPicPr>
        <p:blipFill rotWithShape="1">
          <a:blip r:embed="rId2"/>
          <a:srcRect t="29687"/>
          <a:stretch/>
        </p:blipFill>
        <p:spPr>
          <a:xfrm>
            <a:off x="20" y="11161"/>
            <a:ext cx="12191980" cy="6857989"/>
          </a:xfrm>
          <a:prstGeom prst="rect">
            <a:avLst/>
          </a:prstGeom>
          <a:noFill/>
        </p:spPr>
      </p:pic>
      <p:sp>
        <p:nvSpPr>
          <p:cNvPr id="64" name="Subtitle 2">
            <a:extLst>
              <a:ext uri="{FF2B5EF4-FFF2-40B4-BE49-F238E27FC236}">
                <a16:creationId xmlns:a16="http://schemas.microsoft.com/office/drawing/2014/main" id="{0BA1043F-282A-469A-B742-1FC2858BDE4F}"/>
              </a:ext>
            </a:extLst>
          </p:cNvPr>
          <p:cNvSpPr>
            <a:spLocks noGrp="1"/>
          </p:cNvSpPr>
          <p:nvPr>
            <p:ph type="subTitle" idx="1"/>
          </p:nvPr>
        </p:nvSpPr>
        <p:spPr>
          <a:xfrm>
            <a:off x="1268023" y="5443466"/>
            <a:ext cx="4827977" cy="898576"/>
          </a:xfrm>
        </p:spPr>
        <p:txBody>
          <a:bodyPr anchor="ctr">
            <a:normAutofit/>
          </a:bodyPr>
          <a:lstStyle/>
          <a:p>
            <a:r>
              <a:rPr lang="en-US" sz="3200" b="0" dirty="0">
                <a:solidFill>
                  <a:srgbClr val="000000"/>
                </a:solidFill>
              </a:rPr>
              <a:t>Sampling &amp; results</a:t>
            </a:r>
          </a:p>
        </p:txBody>
      </p:sp>
      <p:sp>
        <p:nvSpPr>
          <p:cNvPr id="49" name="Slide Number Placeholder 5">
            <a:extLst>
              <a:ext uri="{FF2B5EF4-FFF2-40B4-BE49-F238E27FC236}">
                <a16:creationId xmlns:a16="http://schemas.microsoft.com/office/drawing/2014/main" id="{C08C1309-81A7-4B31-9D5C-F1D2D0AD11E7}"/>
              </a:ext>
            </a:extLst>
          </p:cNvPr>
          <p:cNvSpPr>
            <a:spLocks noGrp="1"/>
          </p:cNvSpPr>
          <p:nvPr>
            <p:ph type="sldNum" sz="quarter" idx="12"/>
          </p:nvPr>
        </p:nvSpPr>
        <p:spPr/>
        <p:txBody>
          <a:bodyPr>
            <a:normAutofit/>
          </a:bodyPr>
          <a:lstStyle/>
          <a:p>
            <a:pPr>
              <a:spcAft>
                <a:spcPts val="600"/>
              </a:spcAft>
            </a:pPr>
            <a:fld id="{1B0A0659-E443-491A-A36E-EC2EE49C5850}" type="slidenum">
              <a:rPr lang="en-US">
                <a:solidFill>
                  <a:schemeClr val="tx2"/>
                </a:solidFill>
              </a:rPr>
              <a:pPr>
                <a:spcAft>
                  <a:spcPts val="600"/>
                </a:spcAft>
              </a:pPr>
              <a:t>12</a:t>
            </a:fld>
            <a:endParaRPr lang="en-US" dirty="0">
              <a:solidFill>
                <a:schemeClr val="tx2"/>
              </a:solidFill>
            </a:endParaRPr>
          </a:p>
        </p:txBody>
      </p:sp>
      <p:pic>
        <p:nvPicPr>
          <p:cNvPr id="6" name="Graphic 5" descr="Normal Distribution outline">
            <a:extLst>
              <a:ext uri="{FF2B5EF4-FFF2-40B4-BE49-F238E27FC236}">
                <a16:creationId xmlns:a16="http://schemas.microsoft.com/office/drawing/2014/main" id="{4300E918-CF36-0D5F-F73E-95694DAE5F8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9447" y="5443466"/>
            <a:ext cx="898576" cy="898576"/>
          </a:xfrm>
          <a:prstGeom prst="rect">
            <a:avLst/>
          </a:prstGeom>
        </p:spPr>
      </p:pic>
    </p:spTree>
    <p:extLst>
      <p:ext uri="{BB962C8B-B14F-4D97-AF65-F5344CB8AC3E}">
        <p14:creationId xmlns:p14="http://schemas.microsoft.com/office/powerpoint/2010/main" val="33171831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74892ED-6784-D546-C3AF-0A84D7694443}"/>
              </a:ext>
            </a:extLst>
          </p:cNvPr>
          <p:cNvSpPr>
            <a:spLocks noGrp="1"/>
          </p:cNvSpPr>
          <p:nvPr>
            <p:ph type="title"/>
          </p:nvPr>
        </p:nvSpPr>
        <p:spPr>
          <a:xfrm>
            <a:off x="2034478" y="122664"/>
            <a:ext cx="7721600" cy="735030"/>
          </a:xfrm>
        </p:spPr>
        <p:txBody>
          <a:bodyPr>
            <a:noAutofit/>
          </a:bodyPr>
          <a:lstStyle/>
          <a:p>
            <a:pPr algn="ctr"/>
            <a:r>
              <a:rPr lang="en-US" sz="2800" b="1" dirty="0">
                <a:solidFill>
                  <a:schemeClr val="tx2"/>
                </a:solidFill>
              </a:rPr>
              <a:t>Sampling</a:t>
            </a:r>
          </a:p>
        </p:txBody>
      </p:sp>
      <p:sp>
        <p:nvSpPr>
          <p:cNvPr id="8" name="Slide Number Placeholder 5">
            <a:extLst>
              <a:ext uri="{FF2B5EF4-FFF2-40B4-BE49-F238E27FC236}">
                <a16:creationId xmlns:a16="http://schemas.microsoft.com/office/drawing/2014/main" id="{5C377A97-5196-638C-D824-2BB926AA8577}"/>
              </a:ext>
            </a:extLst>
          </p:cNvPr>
          <p:cNvSpPr>
            <a:spLocks noGrp="1"/>
          </p:cNvSpPr>
          <p:nvPr>
            <p:ph type="sldNum" sz="quarter" idx="12"/>
          </p:nvPr>
        </p:nvSpPr>
        <p:spPr/>
        <p:txBody>
          <a:bodyPr>
            <a:normAutofit/>
          </a:bodyPr>
          <a:lstStyle/>
          <a:p>
            <a:pPr>
              <a:spcAft>
                <a:spcPts val="600"/>
              </a:spcAft>
            </a:pPr>
            <a:fld id="{1B0A0659-E443-491A-A36E-EC2EE49C5850}" type="slidenum">
              <a:rPr lang="en-US">
                <a:solidFill>
                  <a:schemeClr val="tx2"/>
                </a:solidFill>
              </a:rPr>
              <a:pPr>
                <a:spcAft>
                  <a:spcPts val="600"/>
                </a:spcAft>
              </a:pPr>
              <a:t>13</a:t>
            </a:fld>
            <a:endParaRPr lang="en-US" dirty="0">
              <a:solidFill>
                <a:schemeClr val="tx2"/>
              </a:solidFill>
            </a:endParaRPr>
          </a:p>
        </p:txBody>
      </p:sp>
      <p:pic>
        <p:nvPicPr>
          <p:cNvPr id="7" name="Picture 6">
            <a:extLst>
              <a:ext uri="{FF2B5EF4-FFF2-40B4-BE49-F238E27FC236}">
                <a16:creationId xmlns:a16="http://schemas.microsoft.com/office/drawing/2014/main" id="{3DF11AB6-A6D0-7984-2BEB-5C6B314B1597}"/>
              </a:ext>
            </a:extLst>
          </p:cNvPr>
          <p:cNvPicPr>
            <a:picLocks noChangeAspect="1"/>
          </p:cNvPicPr>
          <p:nvPr/>
        </p:nvPicPr>
        <p:blipFill>
          <a:blip r:embed="rId2"/>
          <a:stretch>
            <a:fillRect/>
          </a:stretch>
        </p:blipFill>
        <p:spPr>
          <a:xfrm>
            <a:off x="2034478" y="972294"/>
            <a:ext cx="7721600" cy="5676900"/>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266038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9AAC4538-DF03-3AD6-DFA3-53B4F7D71CDB}"/>
              </a:ext>
            </a:extLst>
          </p:cNvPr>
          <p:cNvSpPr>
            <a:spLocks noGrp="1"/>
          </p:cNvSpPr>
          <p:nvPr>
            <p:ph type="title"/>
          </p:nvPr>
        </p:nvSpPr>
        <p:spPr>
          <a:xfrm>
            <a:off x="2627283" y="53919"/>
            <a:ext cx="7357072" cy="735030"/>
          </a:xfrm>
        </p:spPr>
        <p:txBody>
          <a:bodyPr>
            <a:noAutofit/>
          </a:bodyPr>
          <a:lstStyle/>
          <a:p>
            <a:r>
              <a:rPr lang="en-US" sz="2400" b="0" dirty="0">
                <a:solidFill>
                  <a:schemeClr val="tx2"/>
                </a:solidFill>
              </a:rPr>
              <a:t>Cross-validation results</a:t>
            </a:r>
          </a:p>
        </p:txBody>
      </p:sp>
      <p:sp>
        <p:nvSpPr>
          <p:cNvPr id="5" name="Slide Number Placeholder 5">
            <a:extLst>
              <a:ext uri="{FF2B5EF4-FFF2-40B4-BE49-F238E27FC236}">
                <a16:creationId xmlns:a16="http://schemas.microsoft.com/office/drawing/2014/main" id="{AA8201E9-8805-F549-1F45-7820AC81BDC1}"/>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14</a:t>
            </a:fld>
            <a:endParaRPr lang="en-US" dirty="0"/>
          </a:p>
        </p:txBody>
      </p:sp>
      <p:cxnSp>
        <p:nvCxnSpPr>
          <p:cNvPr id="6" name="Straight Connector 5">
            <a:extLst>
              <a:ext uri="{FF2B5EF4-FFF2-40B4-BE49-F238E27FC236}">
                <a16:creationId xmlns:a16="http://schemas.microsoft.com/office/drawing/2014/main" id="{EEBE59D7-DBFD-43E4-9A06-BCE428B8F976}"/>
              </a:ext>
            </a:extLst>
          </p:cNvPr>
          <p:cNvCxnSpPr>
            <a:cxnSpLocks/>
          </p:cNvCxnSpPr>
          <p:nvPr/>
        </p:nvCxnSpPr>
        <p:spPr>
          <a:xfrm>
            <a:off x="4027821" y="847493"/>
            <a:ext cx="0" cy="5494549"/>
          </a:xfrm>
          <a:prstGeom prst="line">
            <a:avLst/>
          </a:prstGeom>
          <a:ln/>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4E720C3-2E9F-77B2-1B12-A1109A606FB3}"/>
              </a:ext>
            </a:extLst>
          </p:cNvPr>
          <p:cNvCxnSpPr>
            <a:cxnSpLocks/>
          </p:cNvCxnSpPr>
          <p:nvPr/>
        </p:nvCxnSpPr>
        <p:spPr>
          <a:xfrm>
            <a:off x="7837820" y="847493"/>
            <a:ext cx="0" cy="5494549"/>
          </a:xfrm>
          <a:prstGeom prst="line">
            <a:avLst/>
          </a:prstGeom>
          <a:ln/>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B5090E99-1BA3-C5DA-8C60-9A4094592A8C}"/>
              </a:ext>
            </a:extLst>
          </p:cNvPr>
          <p:cNvPicPr>
            <a:picLocks noChangeAspect="1"/>
          </p:cNvPicPr>
          <p:nvPr/>
        </p:nvPicPr>
        <p:blipFill>
          <a:blip r:embed="rId2"/>
          <a:stretch>
            <a:fillRect/>
          </a:stretch>
        </p:blipFill>
        <p:spPr>
          <a:xfrm>
            <a:off x="415234" y="1673767"/>
            <a:ext cx="3415177" cy="2541394"/>
          </a:xfrm>
          <a:prstGeom prst="rect">
            <a:avLst/>
          </a:prstGeom>
          <a:ln>
            <a:solidFill>
              <a:schemeClr val="tx1"/>
            </a:solidFill>
          </a:ln>
          <a:effectLst>
            <a:outerShdw blurRad="50800" dist="38100" dir="2700000" algn="tl" rotWithShape="0">
              <a:prstClr val="black">
                <a:alpha val="40000"/>
              </a:prstClr>
            </a:outerShdw>
          </a:effectLst>
        </p:spPr>
      </p:pic>
      <p:pic>
        <p:nvPicPr>
          <p:cNvPr id="9" name="Picture 8">
            <a:extLst>
              <a:ext uri="{FF2B5EF4-FFF2-40B4-BE49-F238E27FC236}">
                <a16:creationId xmlns:a16="http://schemas.microsoft.com/office/drawing/2014/main" id="{79561362-026C-A4DE-29AD-14D25847E66C}"/>
              </a:ext>
            </a:extLst>
          </p:cNvPr>
          <p:cNvPicPr>
            <a:picLocks noChangeAspect="1"/>
          </p:cNvPicPr>
          <p:nvPr/>
        </p:nvPicPr>
        <p:blipFill>
          <a:blip r:embed="rId3"/>
          <a:stretch>
            <a:fillRect/>
          </a:stretch>
        </p:blipFill>
        <p:spPr>
          <a:xfrm>
            <a:off x="4184181" y="1673767"/>
            <a:ext cx="3497279" cy="2541394"/>
          </a:xfrm>
          <a:prstGeom prst="rect">
            <a:avLst/>
          </a:prstGeom>
          <a:ln>
            <a:solidFill>
              <a:schemeClr val="tx1"/>
            </a:solidFill>
          </a:ln>
          <a:effectLst>
            <a:outerShdw blurRad="50800" dist="38100" dir="2700000" algn="tl" rotWithShape="0">
              <a:prstClr val="black">
                <a:alpha val="40000"/>
              </a:prstClr>
            </a:outerShdw>
          </a:effectLst>
        </p:spPr>
      </p:pic>
      <p:sp>
        <p:nvSpPr>
          <p:cNvPr id="14" name="TextBox 13">
            <a:extLst>
              <a:ext uri="{FF2B5EF4-FFF2-40B4-BE49-F238E27FC236}">
                <a16:creationId xmlns:a16="http://schemas.microsoft.com/office/drawing/2014/main" id="{0A649F03-FF7B-9C3B-1324-644A9C61A240}"/>
              </a:ext>
            </a:extLst>
          </p:cNvPr>
          <p:cNvSpPr txBox="1"/>
          <p:nvPr/>
        </p:nvSpPr>
        <p:spPr>
          <a:xfrm>
            <a:off x="415233" y="4449337"/>
            <a:ext cx="3399341" cy="338554"/>
          </a:xfrm>
          <a:prstGeom prst="rect">
            <a:avLst/>
          </a:prstGeom>
          <a:noFill/>
        </p:spPr>
        <p:txBody>
          <a:bodyPr wrap="square" rtlCol="0">
            <a:spAutoFit/>
          </a:bodyPr>
          <a:lstStyle/>
          <a:p>
            <a:pPr algn="ctr"/>
            <a:r>
              <a:rPr lang="en-US" sz="1600" dirty="0"/>
              <a:t>Cross – Validation Score = 99.66%</a:t>
            </a:r>
          </a:p>
        </p:txBody>
      </p:sp>
      <p:sp>
        <p:nvSpPr>
          <p:cNvPr id="15" name="TextBox 14">
            <a:extLst>
              <a:ext uri="{FF2B5EF4-FFF2-40B4-BE49-F238E27FC236}">
                <a16:creationId xmlns:a16="http://schemas.microsoft.com/office/drawing/2014/main" id="{27992362-C7E1-97CF-9121-BD646BA02881}"/>
              </a:ext>
            </a:extLst>
          </p:cNvPr>
          <p:cNvSpPr txBox="1"/>
          <p:nvPr/>
        </p:nvSpPr>
        <p:spPr>
          <a:xfrm>
            <a:off x="4184181" y="4449337"/>
            <a:ext cx="3440390" cy="338554"/>
          </a:xfrm>
          <a:prstGeom prst="rect">
            <a:avLst/>
          </a:prstGeom>
          <a:noFill/>
        </p:spPr>
        <p:txBody>
          <a:bodyPr wrap="square" rtlCol="0">
            <a:spAutoFit/>
          </a:bodyPr>
          <a:lstStyle/>
          <a:p>
            <a:pPr algn="ctr"/>
            <a:r>
              <a:rPr lang="en-US" sz="1600" dirty="0"/>
              <a:t>Cross – Validation Score = 67.21%</a:t>
            </a:r>
          </a:p>
        </p:txBody>
      </p:sp>
      <p:sp>
        <p:nvSpPr>
          <p:cNvPr id="16" name="TextBox 15">
            <a:extLst>
              <a:ext uri="{FF2B5EF4-FFF2-40B4-BE49-F238E27FC236}">
                <a16:creationId xmlns:a16="http://schemas.microsoft.com/office/drawing/2014/main" id="{7D03E7F2-0D8D-0D95-1BB2-8E51293FC3B8}"/>
              </a:ext>
            </a:extLst>
          </p:cNvPr>
          <p:cNvSpPr txBox="1"/>
          <p:nvPr/>
        </p:nvSpPr>
        <p:spPr>
          <a:xfrm>
            <a:off x="8051068" y="4449337"/>
            <a:ext cx="3440390" cy="338554"/>
          </a:xfrm>
          <a:prstGeom prst="rect">
            <a:avLst/>
          </a:prstGeom>
          <a:noFill/>
        </p:spPr>
        <p:txBody>
          <a:bodyPr wrap="square" rtlCol="0">
            <a:spAutoFit/>
          </a:bodyPr>
          <a:lstStyle/>
          <a:p>
            <a:pPr algn="ctr"/>
            <a:r>
              <a:rPr lang="en-US" sz="1600" dirty="0"/>
              <a:t>Cross – Validation Score = 99.42%</a:t>
            </a:r>
          </a:p>
        </p:txBody>
      </p:sp>
      <p:sp>
        <p:nvSpPr>
          <p:cNvPr id="17" name="TextBox 16">
            <a:extLst>
              <a:ext uri="{FF2B5EF4-FFF2-40B4-BE49-F238E27FC236}">
                <a16:creationId xmlns:a16="http://schemas.microsoft.com/office/drawing/2014/main" id="{BE9B8601-B469-1C73-64D1-4D81879B2FF5}"/>
              </a:ext>
            </a:extLst>
          </p:cNvPr>
          <p:cNvSpPr txBox="1"/>
          <p:nvPr/>
        </p:nvSpPr>
        <p:spPr>
          <a:xfrm>
            <a:off x="415232" y="1218125"/>
            <a:ext cx="3399325" cy="338554"/>
          </a:xfrm>
          <a:prstGeom prst="rect">
            <a:avLst/>
          </a:prstGeom>
          <a:noFill/>
        </p:spPr>
        <p:txBody>
          <a:bodyPr wrap="square" rtlCol="0">
            <a:spAutoFit/>
          </a:bodyPr>
          <a:lstStyle/>
          <a:p>
            <a:pPr algn="ctr"/>
            <a:r>
              <a:rPr lang="en-US" sz="1600" dirty="0"/>
              <a:t>Random Forest Classifier</a:t>
            </a:r>
          </a:p>
        </p:txBody>
      </p:sp>
      <p:sp>
        <p:nvSpPr>
          <p:cNvPr id="18" name="TextBox 17">
            <a:extLst>
              <a:ext uri="{FF2B5EF4-FFF2-40B4-BE49-F238E27FC236}">
                <a16:creationId xmlns:a16="http://schemas.microsoft.com/office/drawing/2014/main" id="{BEE6A06D-1BCB-8D6D-23D9-DCF98CAC94A3}"/>
              </a:ext>
            </a:extLst>
          </p:cNvPr>
          <p:cNvSpPr txBox="1"/>
          <p:nvPr/>
        </p:nvSpPr>
        <p:spPr>
          <a:xfrm>
            <a:off x="4184181" y="1218125"/>
            <a:ext cx="3497279" cy="338554"/>
          </a:xfrm>
          <a:prstGeom prst="rect">
            <a:avLst/>
          </a:prstGeom>
          <a:noFill/>
        </p:spPr>
        <p:txBody>
          <a:bodyPr wrap="square" rtlCol="0">
            <a:spAutoFit/>
          </a:bodyPr>
          <a:lstStyle/>
          <a:p>
            <a:pPr algn="ctr"/>
            <a:r>
              <a:rPr lang="en-US" sz="1600" dirty="0"/>
              <a:t>Linear Regression</a:t>
            </a:r>
          </a:p>
        </p:txBody>
      </p:sp>
      <p:sp>
        <p:nvSpPr>
          <p:cNvPr id="19" name="TextBox 18">
            <a:extLst>
              <a:ext uri="{FF2B5EF4-FFF2-40B4-BE49-F238E27FC236}">
                <a16:creationId xmlns:a16="http://schemas.microsoft.com/office/drawing/2014/main" id="{48594BFB-0E67-9010-768B-A13AFDFAD95B}"/>
              </a:ext>
            </a:extLst>
          </p:cNvPr>
          <p:cNvSpPr txBox="1"/>
          <p:nvPr/>
        </p:nvSpPr>
        <p:spPr>
          <a:xfrm>
            <a:off x="8051067" y="1172445"/>
            <a:ext cx="3440393" cy="338554"/>
          </a:xfrm>
          <a:prstGeom prst="rect">
            <a:avLst/>
          </a:prstGeom>
          <a:noFill/>
        </p:spPr>
        <p:txBody>
          <a:bodyPr wrap="square" rtlCol="0">
            <a:spAutoFit/>
          </a:bodyPr>
          <a:lstStyle/>
          <a:p>
            <a:pPr algn="ctr"/>
            <a:r>
              <a:rPr lang="en-US" sz="1600" dirty="0" err="1"/>
              <a:t>XGBoost</a:t>
            </a:r>
            <a:endParaRPr lang="en-US" sz="1600" dirty="0"/>
          </a:p>
        </p:txBody>
      </p:sp>
      <p:pic>
        <p:nvPicPr>
          <p:cNvPr id="20" name="Picture 19">
            <a:extLst>
              <a:ext uri="{FF2B5EF4-FFF2-40B4-BE49-F238E27FC236}">
                <a16:creationId xmlns:a16="http://schemas.microsoft.com/office/drawing/2014/main" id="{109CE311-0449-B945-CA22-85537ED8C7EB}"/>
              </a:ext>
            </a:extLst>
          </p:cNvPr>
          <p:cNvPicPr>
            <a:picLocks noChangeAspect="1"/>
          </p:cNvPicPr>
          <p:nvPr/>
        </p:nvPicPr>
        <p:blipFill>
          <a:blip r:embed="rId4"/>
          <a:stretch>
            <a:fillRect/>
          </a:stretch>
        </p:blipFill>
        <p:spPr>
          <a:xfrm>
            <a:off x="8051065" y="1673767"/>
            <a:ext cx="3440393" cy="2541394"/>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120474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37EB24-93B0-A852-9488-46A4B7AD7C5E}"/>
              </a:ext>
            </a:extLst>
          </p:cNvPr>
          <p:cNvPicPr>
            <a:picLocks noChangeAspect="1"/>
          </p:cNvPicPr>
          <p:nvPr/>
        </p:nvPicPr>
        <p:blipFill rotWithShape="1">
          <a:blip r:embed="rId2"/>
          <a:srcRect t="29687"/>
          <a:stretch/>
        </p:blipFill>
        <p:spPr>
          <a:xfrm>
            <a:off x="20" y="11161"/>
            <a:ext cx="12191980" cy="6857989"/>
          </a:xfrm>
          <a:prstGeom prst="rect">
            <a:avLst/>
          </a:prstGeom>
          <a:noFill/>
        </p:spPr>
      </p:pic>
      <p:sp>
        <p:nvSpPr>
          <p:cNvPr id="64" name="Subtitle 2">
            <a:extLst>
              <a:ext uri="{FF2B5EF4-FFF2-40B4-BE49-F238E27FC236}">
                <a16:creationId xmlns:a16="http://schemas.microsoft.com/office/drawing/2014/main" id="{0BA1043F-282A-469A-B742-1FC2858BDE4F}"/>
              </a:ext>
            </a:extLst>
          </p:cNvPr>
          <p:cNvSpPr>
            <a:spLocks noGrp="1"/>
          </p:cNvSpPr>
          <p:nvPr>
            <p:ph type="subTitle" idx="1"/>
          </p:nvPr>
        </p:nvSpPr>
        <p:spPr>
          <a:xfrm>
            <a:off x="1268023" y="5443466"/>
            <a:ext cx="4827977" cy="898576"/>
          </a:xfrm>
        </p:spPr>
        <p:txBody>
          <a:bodyPr anchor="ctr">
            <a:normAutofit/>
          </a:bodyPr>
          <a:lstStyle/>
          <a:p>
            <a:r>
              <a:rPr lang="en-US" sz="3200" b="0" dirty="0">
                <a:solidFill>
                  <a:srgbClr val="000000"/>
                </a:solidFill>
              </a:rPr>
              <a:t>Model evaluation</a:t>
            </a:r>
          </a:p>
        </p:txBody>
      </p:sp>
      <p:sp>
        <p:nvSpPr>
          <p:cNvPr id="49" name="Slide Number Placeholder 5">
            <a:extLst>
              <a:ext uri="{FF2B5EF4-FFF2-40B4-BE49-F238E27FC236}">
                <a16:creationId xmlns:a16="http://schemas.microsoft.com/office/drawing/2014/main" id="{C08C1309-81A7-4B31-9D5C-F1D2D0AD11E7}"/>
              </a:ext>
            </a:extLst>
          </p:cNvPr>
          <p:cNvSpPr>
            <a:spLocks noGrp="1"/>
          </p:cNvSpPr>
          <p:nvPr>
            <p:ph type="sldNum" sz="quarter" idx="12"/>
          </p:nvPr>
        </p:nvSpPr>
        <p:spPr/>
        <p:txBody>
          <a:bodyPr>
            <a:normAutofit/>
          </a:bodyPr>
          <a:lstStyle/>
          <a:p>
            <a:pPr>
              <a:spcAft>
                <a:spcPts val="600"/>
              </a:spcAft>
            </a:pPr>
            <a:fld id="{1B0A0659-E443-491A-A36E-EC2EE49C5850}" type="slidenum">
              <a:rPr lang="en-US">
                <a:solidFill>
                  <a:schemeClr val="tx2"/>
                </a:solidFill>
              </a:rPr>
              <a:pPr>
                <a:spcAft>
                  <a:spcPts val="600"/>
                </a:spcAft>
              </a:pPr>
              <a:t>15</a:t>
            </a:fld>
            <a:endParaRPr lang="en-US" dirty="0">
              <a:solidFill>
                <a:schemeClr val="tx2"/>
              </a:solidFill>
            </a:endParaRPr>
          </a:p>
        </p:txBody>
      </p:sp>
      <p:pic>
        <p:nvPicPr>
          <p:cNvPr id="3" name="Graphic 2" descr="Future outline">
            <a:extLst>
              <a:ext uri="{FF2B5EF4-FFF2-40B4-BE49-F238E27FC236}">
                <a16:creationId xmlns:a16="http://schemas.microsoft.com/office/drawing/2014/main" id="{9A7CC624-52FC-D8F4-4E8D-06CFC56A6BD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9447" y="5443466"/>
            <a:ext cx="898576" cy="898576"/>
          </a:xfrm>
          <a:prstGeom prst="rect">
            <a:avLst/>
          </a:prstGeom>
        </p:spPr>
      </p:pic>
    </p:spTree>
    <p:extLst>
      <p:ext uri="{BB962C8B-B14F-4D97-AF65-F5344CB8AC3E}">
        <p14:creationId xmlns:p14="http://schemas.microsoft.com/office/powerpoint/2010/main" val="1842407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49E6D049-0EF1-4C7B-A511-E65CB68C2368}"/>
              </a:ext>
            </a:extLst>
          </p:cNvPr>
          <p:cNvSpPr>
            <a:spLocks noGrp="1"/>
          </p:cNvSpPr>
          <p:nvPr>
            <p:ph type="title"/>
          </p:nvPr>
        </p:nvSpPr>
        <p:spPr>
          <a:xfrm>
            <a:off x="3434861" y="137518"/>
            <a:ext cx="5322277" cy="735030"/>
          </a:xfrm>
        </p:spPr>
        <p:txBody>
          <a:bodyPr>
            <a:noAutofit/>
          </a:bodyPr>
          <a:lstStyle/>
          <a:p>
            <a:r>
              <a:rPr lang="en-US" sz="3600" b="1" dirty="0">
                <a:solidFill>
                  <a:schemeClr val="tx2"/>
                </a:solidFill>
              </a:rPr>
              <a:t>Random Forest</a:t>
            </a:r>
          </a:p>
        </p:txBody>
      </p:sp>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16</a:t>
            </a:fld>
            <a:endParaRPr lang="en-US" dirty="0"/>
          </a:p>
        </p:txBody>
      </p:sp>
      <p:pic>
        <p:nvPicPr>
          <p:cNvPr id="7" name="Picture 6">
            <a:extLst>
              <a:ext uri="{FF2B5EF4-FFF2-40B4-BE49-F238E27FC236}">
                <a16:creationId xmlns:a16="http://schemas.microsoft.com/office/drawing/2014/main" id="{63E20E07-BE17-DA48-76BB-EA12B2D3A4A4}"/>
              </a:ext>
            </a:extLst>
          </p:cNvPr>
          <p:cNvPicPr>
            <a:picLocks noChangeAspect="1"/>
          </p:cNvPicPr>
          <p:nvPr/>
        </p:nvPicPr>
        <p:blipFill>
          <a:blip r:embed="rId2"/>
          <a:stretch>
            <a:fillRect/>
          </a:stretch>
        </p:blipFill>
        <p:spPr>
          <a:xfrm>
            <a:off x="522601" y="1296293"/>
            <a:ext cx="5177753" cy="4485379"/>
          </a:xfrm>
          <a:prstGeom prst="rect">
            <a:avLst/>
          </a:prstGeom>
          <a:ln w="12700">
            <a:solidFill>
              <a:schemeClr val="tx1"/>
            </a:solidFill>
          </a:ln>
          <a:effectLst>
            <a:outerShdw blurRad="50800" dist="38100" dir="2700000" algn="tl" rotWithShape="0">
              <a:prstClr val="black">
                <a:alpha val="40000"/>
              </a:prstClr>
            </a:outerShdw>
          </a:effectLst>
        </p:spPr>
      </p:pic>
      <p:pic>
        <p:nvPicPr>
          <p:cNvPr id="13" name="Picture 12">
            <a:extLst>
              <a:ext uri="{FF2B5EF4-FFF2-40B4-BE49-F238E27FC236}">
                <a16:creationId xmlns:a16="http://schemas.microsoft.com/office/drawing/2014/main" id="{B76A23ED-056A-CCAD-2B17-7ABB11B03BC9}"/>
              </a:ext>
            </a:extLst>
          </p:cNvPr>
          <p:cNvPicPr>
            <a:picLocks noChangeAspect="1"/>
          </p:cNvPicPr>
          <p:nvPr/>
        </p:nvPicPr>
        <p:blipFill>
          <a:blip r:embed="rId3"/>
          <a:stretch>
            <a:fillRect/>
          </a:stretch>
        </p:blipFill>
        <p:spPr>
          <a:xfrm>
            <a:off x="6209923" y="1326326"/>
            <a:ext cx="5348822" cy="4205347"/>
          </a:xfrm>
          <a:prstGeom prst="rect">
            <a:avLst/>
          </a:prstGeom>
          <a:ln w="12700">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9183677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17</a:t>
            </a:fld>
            <a:endParaRPr lang="en-US" dirty="0"/>
          </a:p>
        </p:txBody>
      </p:sp>
      <p:pic>
        <p:nvPicPr>
          <p:cNvPr id="6" name="Picture 5">
            <a:extLst>
              <a:ext uri="{FF2B5EF4-FFF2-40B4-BE49-F238E27FC236}">
                <a16:creationId xmlns:a16="http://schemas.microsoft.com/office/drawing/2014/main" id="{CA9613A9-8959-E549-894A-566C6FAE94F9}"/>
              </a:ext>
            </a:extLst>
          </p:cNvPr>
          <p:cNvPicPr>
            <a:picLocks noChangeAspect="1"/>
          </p:cNvPicPr>
          <p:nvPr/>
        </p:nvPicPr>
        <p:blipFill>
          <a:blip r:embed="rId2"/>
          <a:stretch>
            <a:fillRect/>
          </a:stretch>
        </p:blipFill>
        <p:spPr>
          <a:xfrm>
            <a:off x="367989" y="1240538"/>
            <a:ext cx="5349631" cy="4634273"/>
          </a:xfrm>
          <a:prstGeom prst="rect">
            <a:avLst/>
          </a:prstGeom>
          <a:ln w="12700">
            <a:solidFill>
              <a:schemeClr val="tx1"/>
            </a:solidFill>
          </a:ln>
          <a:effectLst>
            <a:outerShdw blurRad="50800" dist="38100" dir="2700000" algn="tl" rotWithShape="0">
              <a:prstClr val="black">
                <a:alpha val="40000"/>
              </a:prstClr>
            </a:outerShdw>
          </a:effectLst>
        </p:spPr>
      </p:pic>
      <p:pic>
        <p:nvPicPr>
          <p:cNvPr id="9" name="Picture 8">
            <a:extLst>
              <a:ext uri="{FF2B5EF4-FFF2-40B4-BE49-F238E27FC236}">
                <a16:creationId xmlns:a16="http://schemas.microsoft.com/office/drawing/2014/main" id="{20C519BA-3CC3-2366-FF75-FE44BC5BB795}"/>
              </a:ext>
            </a:extLst>
          </p:cNvPr>
          <p:cNvPicPr>
            <a:picLocks noChangeAspect="1"/>
          </p:cNvPicPr>
          <p:nvPr/>
        </p:nvPicPr>
        <p:blipFill>
          <a:blip r:embed="rId3"/>
          <a:stretch>
            <a:fillRect/>
          </a:stretch>
        </p:blipFill>
        <p:spPr>
          <a:xfrm>
            <a:off x="6096000" y="1321309"/>
            <a:ext cx="5361585" cy="4215382"/>
          </a:xfrm>
          <a:prstGeom prst="rect">
            <a:avLst/>
          </a:prstGeom>
          <a:ln w="12700">
            <a:solidFill>
              <a:schemeClr val="tx1"/>
            </a:solidFill>
          </a:ln>
          <a:effectLst>
            <a:outerShdw blurRad="50800" dist="38100" dir="2700000" algn="tl" rotWithShape="0">
              <a:prstClr val="black">
                <a:alpha val="40000"/>
              </a:prstClr>
            </a:outerShdw>
          </a:effectLst>
        </p:spPr>
      </p:pic>
      <p:sp>
        <p:nvSpPr>
          <p:cNvPr id="10" name="Title 1">
            <a:extLst>
              <a:ext uri="{FF2B5EF4-FFF2-40B4-BE49-F238E27FC236}">
                <a16:creationId xmlns:a16="http://schemas.microsoft.com/office/drawing/2014/main" id="{75518BCC-F1CD-F744-9230-3E505C876308}"/>
              </a:ext>
            </a:extLst>
          </p:cNvPr>
          <p:cNvSpPr txBox="1">
            <a:spLocks/>
          </p:cNvSpPr>
          <p:nvPr/>
        </p:nvSpPr>
        <p:spPr>
          <a:xfrm>
            <a:off x="2518841" y="181622"/>
            <a:ext cx="6486770" cy="735030"/>
          </a:xfrm>
          <a:prstGeom prst="rect">
            <a:avLst/>
          </a:prstGeom>
        </p:spPr>
        <p:txBody>
          <a:bodyPr vert="horz" lIns="91440" tIns="45720" rIns="91440" bIns="45720" rtlCol="0" anchor="b">
            <a:noAutofit/>
          </a:bodyPr>
          <a:lst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a:lstStyle>
          <a:p>
            <a:r>
              <a:rPr lang="en-US" sz="3600" b="1" dirty="0">
                <a:solidFill>
                  <a:schemeClr val="tx2"/>
                </a:solidFill>
              </a:rPr>
              <a:t>Linear regression</a:t>
            </a:r>
          </a:p>
        </p:txBody>
      </p:sp>
    </p:spTree>
    <p:extLst>
      <p:ext uri="{BB962C8B-B14F-4D97-AF65-F5344CB8AC3E}">
        <p14:creationId xmlns:p14="http://schemas.microsoft.com/office/powerpoint/2010/main" val="4005518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18</a:t>
            </a:fld>
            <a:endParaRPr lang="en-US" dirty="0"/>
          </a:p>
        </p:txBody>
      </p:sp>
      <p:sp>
        <p:nvSpPr>
          <p:cNvPr id="2" name="Title 1">
            <a:extLst>
              <a:ext uri="{FF2B5EF4-FFF2-40B4-BE49-F238E27FC236}">
                <a16:creationId xmlns:a16="http://schemas.microsoft.com/office/drawing/2014/main" id="{8451814E-C3D8-3CCA-166D-7BEB7CCDCB2B}"/>
              </a:ext>
            </a:extLst>
          </p:cNvPr>
          <p:cNvSpPr txBox="1">
            <a:spLocks/>
          </p:cNvSpPr>
          <p:nvPr/>
        </p:nvSpPr>
        <p:spPr>
          <a:xfrm>
            <a:off x="4237749" y="215576"/>
            <a:ext cx="3359662" cy="735030"/>
          </a:xfrm>
          <a:prstGeom prst="rect">
            <a:avLst/>
          </a:prstGeom>
        </p:spPr>
        <p:txBody>
          <a:bodyPr vert="horz" lIns="91440" tIns="45720" rIns="91440" bIns="45720" rtlCol="0" anchor="b">
            <a:noAutofit/>
          </a:bodyPr>
          <a:lst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a:lstStyle>
          <a:p>
            <a:r>
              <a:rPr lang="en-US" sz="3600" b="1" dirty="0" err="1">
                <a:solidFill>
                  <a:schemeClr val="tx2"/>
                </a:solidFill>
              </a:rPr>
              <a:t>Xg</a:t>
            </a:r>
            <a:r>
              <a:rPr lang="en-US" sz="3600" b="1" dirty="0">
                <a:solidFill>
                  <a:schemeClr val="tx2"/>
                </a:solidFill>
              </a:rPr>
              <a:t> boost</a:t>
            </a:r>
          </a:p>
        </p:txBody>
      </p:sp>
      <p:pic>
        <p:nvPicPr>
          <p:cNvPr id="5" name="Picture 4">
            <a:extLst>
              <a:ext uri="{FF2B5EF4-FFF2-40B4-BE49-F238E27FC236}">
                <a16:creationId xmlns:a16="http://schemas.microsoft.com/office/drawing/2014/main" id="{2C67C89E-003C-FE96-C7A8-581BC62C759D}"/>
              </a:ext>
            </a:extLst>
          </p:cNvPr>
          <p:cNvPicPr>
            <a:picLocks noChangeAspect="1"/>
          </p:cNvPicPr>
          <p:nvPr/>
        </p:nvPicPr>
        <p:blipFill>
          <a:blip r:embed="rId2"/>
          <a:stretch>
            <a:fillRect/>
          </a:stretch>
        </p:blipFill>
        <p:spPr>
          <a:xfrm>
            <a:off x="462596" y="1184779"/>
            <a:ext cx="5268937" cy="4435433"/>
          </a:xfrm>
          <a:prstGeom prst="rect">
            <a:avLst/>
          </a:prstGeom>
          <a:ln w="12700">
            <a:solidFill>
              <a:schemeClr val="tx1"/>
            </a:solidFill>
          </a:ln>
          <a:effectLst>
            <a:outerShdw blurRad="50800" dist="38100" dir="2700000" algn="tl" rotWithShape="0">
              <a:prstClr val="black">
                <a:alpha val="40000"/>
              </a:prstClr>
            </a:outerShdw>
          </a:effectLst>
        </p:spPr>
      </p:pic>
      <p:pic>
        <p:nvPicPr>
          <p:cNvPr id="6" name="Picture 5">
            <a:extLst>
              <a:ext uri="{FF2B5EF4-FFF2-40B4-BE49-F238E27FC236}">
                <a16:creationId xmlns:a16="http://schemas.microsoft.com/office/drawing/2014/main" id="{FF7FFDA8-0279-4441-7BCC-105EAABA11D2}"/>
              </a:ext>
            </a:extLst>
          </p:cNvPr>
          <p:cNvPicPr>
            <a:picLocks noChangeAspect="1"/>
          </p:cNvPicPr>
          <p:nvPr/>
        </p:nvPicPr>
        <p:blipFill>
          <a:blip r:embed="rId3"/>
          <a:stretch>
            <a:fillRect/>
          </a:stretch>
        </p:blipFill>
        <p:spPr>
          <a:xfrm>
            <a:off x="6460469" y="1437328"/>
            <a:ext cx="5066454" cy="3983343"/>
          </a:xfrm>
          <a:prstGeom prst="rect">
            <a:avLst/>
          </a:prstGeom>
          <a:ln w="12700">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7059927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37EB24-93B0-A852-9488-46A4B7AD7C5E}"/>
              </a:ext>
            </a:extLst>
          </p:cNvPr>
          <p:cNvPicPr>
            <a:picLocks noChangeAspect="1"/>
          </p:cNvPicPr>
          <p:nvPr/>
        </p:nvPicPr>
        <p:blipFill rotWithShape="1">
          <a:blip r:embed="rId2"/>
          <a:srcRect t="29687"/>
          <a:stretch/>
        </p:blipFill>
        <p:spPr>
          <a:xfrm>
            <a:off x="20" y="11161"/>
            <a:ext cx="12191980" cy="6857989"/>
          </a:xfrm>
          <a:prstGeom prst="rect">
            <a:avLst/>
          </a:prstGeom>
          <a:noFill/>
        </p:spPr>
      </p:pic>
      <p:sp>
        <p:nvSpPr>
          <p:cNvPr id="64" name="Subtitle 2">
            <a:extLst>
              <a:ext uri="{FF2B5EF4-FFF2-40B4-BE49-F238E27FC236}">
                <a16:creationId xmlns:a16="http://schemas.microsoft.com/office/drawing/2014/main" id="{0BA1043F-282A-469A-B742-1FC2858BDE4F}"/>
              </a:ext>
            </a:extLst>
          </p:cNvPr>
          <p:cNvSpPr>
            <a:spLocks noGrp="1"/>
          </p:cNvSpPr>
          <p:nvPr>
            <p:ph type="subTitle" idx="1"/>
          </p:nvPr>
        </p:nvSpPr>
        <p:spPr>
          <a:xfrm>
            <a:off x="1268023" y="5443466"/>
            <a:ext cx="4827977" cy="898576"/>
          </a:xfrm>
        </p:spPr>
        <p:txBody>
          <a:bodyPr anchor="ctr">
            <a:normAutofit/>
          </a:bodyPr>
          <a:lstStyle/>
          <a:p>
            <a:r>
              <a:rPr lang="en-US" sz="3200" b="0" dirty="0">
                <a:solidFill>
                  <a:srgbClr val="000000"/>
                </a:solidFill>
              </a:rPr>
              <a:t>comparison</a:t>
            </a:r>
          </a:p>
        </p:txBody>
      </p:sp>
      <p:sp>
        <p:nvSpPr>
          <p:cNvPr id="49" name="Slide Number Placeholder 5">
            <a:extLst>
              <a:ext uri="{FF2B5EF4-FFF2-40B4-BE49-F238E27FC236}">
                <a16:creationId xmlns:a16="http://schemas.microsoft.com/office/drawing/2014/main" id="{C08C1309-81A7-4B31-9D5C-F1D2D0AD11E7}"/>
              </a:ext>
            </a:extLst>
          </p:cNvPr>
          <p:cNvSpPr>
            <a:spLocks noGrp="1"/>
          </p:cNvSpPr>
          <p:nvPr>
            <p:ph type="sldNum" sz="quarter" idx="12"/>
          </p:nvPr>
        </p:nvSpPr>
        <p:spPr/>
        <p:txBody>
          <a:bodyPr>
            <a:normAutofit/>
          </a:bodyPr>
          <a:lstStyle/>
          <a:p>
            <a:pPr>
              <a:spcAft>
                <a:spcPts val="600"/>
              </a:spcAft>
            </a:pPr>
            <a:fld id="{1B0A0659-E443-491A-A36E-EC2EE49C5850}" type="slidenum">
              <a:rPr lang="en-US">
                <a:solidFill>
                  <a:schemeClr val="tx2"/>
                </a:solidFill>
              </a:rPr>
              <a:pPr>
                <a:spcAft>
                  <a:spcPts val="600"/>
                </a:spcAft>
              </a:pPr>
              <a:t>19</a:t>
            </a:fld>
            <a:endParaRPr lang="en-US" dirty="0">
              <a:solidFill>
                <a:schemeClr val="tx2"/>
              </a:solidFill>
            </a:endParaRPr>
          </a:p>
        </p:txBody>
      </p:sp>
      <p:pic>
        <p:nvPicPr>
          <p:cNvPr id="5" name="Graphic 4" descr="Venn diagram outline">
            <a:extLst>
              <a:ext uri="{FF2B5EF4-FFF2-40B4-BE49-F238E27FC236}">
                <a16:creationId xmlns:a16="http://schemas.microsoft.com/office/drawing/2014/main" id="{CF711DB8-7BEA-B719-3698-961A7680738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69447" y="5443466"/>
            <a:ext cx="898576" cy="898576"/>
          </a:xfrm>
          <a:prstGeom prst="rect">
            <a:avLst/>
          </a:prstGeom>
        </p:spPr>
      </p:pic>
    </p:spTree>
    <p:extLst>
      <p:ext uri="{BB962C8B-B14F-4D97-AF65-F5344CB8AC3E}">
        <p14:creationId xmlns:p14="http://schemas.microsoft.com/office/powerpoint/2010/main" val="2525316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49E6D049-0EF1-4C7B-A511-E65CB68C2368}"/>
              </a:ext>
            </a:extLst>
          </p:cNvPr>
          <p:cNvSpPr>
            <a:spLocks noGrp="1"/>
          </p:cNvSpPr>
          <p:nvPr>
            <p:ph type="title"/>
          </p:nvPr>
        </p:nvSpPr>
        <p:spPr>
          <a:xfrm>
            <a:off x="398299" y="851196"/>
            <a:ext cx="4910177" cy="735030"/>
          </a:xfrm>
        </p:spPr>
        <p:txBody>
          <a:bodyPr>
            <a:noAutofit/>
          </a:bodyPr>
          <a:lstStyle/>
          <a:p>
            <a:r>
              <a:rPr lang="en-US" sz="3600" b="1" dirty="0">
                <a:solidFill>
                  <a:schemeClr val="tx2"/>
                </a:solidFill>
              </a:rPr>
              <a:t>Introduction</a:t>
            </a:r>
          </a:p>
        </p:txBody>
      </p:sp>
      <p:pic>
        <p:nvPicPr>
          <p:cNvPr id="2" name="Graphic 2" descr="Arrow: Slight curve outline">
            <a:extLst>
              <a:ext uri="{FF2B5EF4-FFF2-40B4-BE49-F238E27FC236}">
                <a16:creationId xmlns:a16="http://schemas.microsoft.com/office/drawing/2014/main" id="{775C05F3-B414-61C0-820F-1FEB5069E762}"/>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396596" y="1939389"/>
            <a:ext cx="908715" cy="829101"/>
          </a:xfrm>
        </p:spPr>
      </p:pic>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2</a:t>
            </a:fld>
            <a:endParaRPr lang="en-US" dirty="0"/>
          </a:p>
        </p:txBody>
      </p:sp>
      <p:sp>
        <p:nvSpPr>
          <p:cNvPr id="3" name="TextBox 2">
            <a:extLst>
              <a:ext uri="{FF2B5EF4-FFF2-40B4-BE49-F238E27FC236}">
                <a16:creationId xmlns:a16="http://schemas.microsoft.com/office/drawing/2014/main" id="{2905A2B4-1B2C-648F-26A5-EC19E38FE9F4}"/>
              </a:ext>
            </a:extLst>
          </p:cNvPr>
          <p:cNvSpPr txBox="1"/>
          <p:nvPr/>
        </p:nvSpPr>
        <p:spPr>
          <a:xfrm>
            <a:off x="1307910" y="1939118"/>
            <a:ext cx="9530686"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dirty="0">
                <a:solidFill>
                  <a:schemeClr val="tx2"/>
                </a:solidFill>
                <a:latin typeface="Calibri"/>
                <a:ea typeface="+mn-lt"/>
                <a:cs typeface="+mn-lt"/>
              </a:rPr>
              <a:t>Credit card fraud refers to the unauthorized use of credit card information to make purchases or withdraw money. It is a significant problem for financial institutions and cardholders as it can result in financial losses, damaged credit scores, and a loss of trust in the financial system.</a:t>
            </a:r>
            <a:endParaRPr lang="en-US" sz="1600" dirty="0">
              <a:solidFill>
                <a:schemeClr val="tx2"/>
              </a:solidFill>
              <a:latin typeface="Calibri"/>
              <a:cs typeface="Calibri"/>
            </a:endParaRPr>
          </a:p>
        </p:txBody>
      </p:sp>
      <p:sp>
        <p:nvSpPr>
          <p:cNvPr id="6" name="TextBox 5">
            <a:extLst>
              <a:ext uri="{FF2B5EF4-FFF2-40B4-BE49-F238E27FC236}">
                <a16:creationId xmlns:a16="http://schemas.microsoft.com/office/drawing/2014/main" id="{1BC78DEE-31C4-6400-FDAE-FCE28C9CCD8F}"/>
              </a:ext>
            </a:extLst>
          </p:cNvPr>
          <p:cNvSpPr txBox="1"/>
          <p:nvPr/>
        </p:nvSpPr>
        <p:spPr>
          <a:xfrm>
            <a:off x="1762837" y="3013880"/>
            <a:ext cx="907576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dirty="0">
                <a:solidFill>
                  <a:schemeClr val="tx2"/>
                </a:solidFill>
                <a:latin typeface="Calibri"/>
                <a:ea typeface="+mn-lt"/>
                <a:cs typeface="+mn-lt"/>
              </a:rPr>
              <a:t>The dataset in question is highly imbalanced, with only a small fraction of transactions being fraudulent. This presents challenges for machine learning models as they may be biased towards the majority class and struggle to identify instances of the minority class.</a:t>
            </a:r>
          </a:p>
        </p:txBody>
      </p:sp>
      <p:sp>
        <p:nvSpPr>
          <p:cNvPr id="8" name="TextBox 7">
            <a:extLst>
              <a:ext uri="{FF2B5EF4-FFF2-40B4-BE49-F238E27FC236}">
                <a16:creationId xmlns:a16="http://schemas.microsoft.com/office/drawing/2014/main" id="{D32D4E6D-4281-A301-4E74-BAE3B84ECAB3}"/>
              </a:ext>
            </a:extLst>
          </p:cNvPr>
          <p:cNvSpPr txBox="1"/>
          <p:nvPr/>
        </p:nvSpPr>
        <p:spPr>
          <a:xfrm>
            <a:off x="2212076" y="4190999"/>
            <a:ext cx="8626523"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1600" dirty="0">
                <a:solidFill>
                  <a:schemeClr val="tx2"/>
                </a:solidFill>
                <a:latin typeface="Calibri"/>
                <a:ea typeface="+mn-lt"/>
                <a:cs typeface="+mn-lt"/>
              </a:rPr>
              <a:t>Machine learning models can be trained on historical transaction data to identify patterns and flag potentially fraudulent transactions in real-time. However, it is crucial to ensure that the models are trained on balanced datasets and evaluated using appropriate metrics to avoid biased results and inaccurate predictions.</a:t>
            </a:r>
          </a:p>
        </p:txBody>
      </p:sp>
      <p:pic>
        <p:nvPicPr>
          <p:cNvPr id="10" name="Graphic 2" descr="Arrow: Slight curve outline">
            <a:extLst>
              <a:ext uri="{FF2B5EF4-FFF2-40B4-BE49-F238E27FC236}">
                <a16:creationId xmlns:a16="http://schemas.microsoft.com/office/drawing/2014/main" id="{BBC106E5-7BBE-A2A4-26DF-175CCAEC6D2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56071" y="3013013"/>
            <a:ext cx="908715" cy="829101"/>
          </a:xfrm>
          <a:prstGeom prst="rect">
            <a:avLst/>
          </a:prstGeom>
        </p:spPr>
      </p:pic>
      <p:pic>
        <p:nvPicPr>
          <p:cNvPr id="11" name="Graphic 2" descr="Arrow: Slight curve outline">
            <a:extLst>
              <a:ext uri="{FF2B5EF4-FFF2-40B4-BE49-F238E27FC236}">
                <a16:creationId xmlns:a16="http://schemas.microsoft.com/office/drawing/2014/main" id="{A7ACB547-724F-DE84-A718-56206BCE70C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305310" y="4190132"/>
            <a:ext cx="908715" cy="829101"/>
          </a:xfrm>
          <a:prstGeom prst="rect">
            <a:avLst/>
          </a:prstGeom>
        </p:spPr>
      </p:pic>
    </p:spTree>
    <p:extLst>
      <p:ext uri="{BB962C8B-B14F-4D97-AF65-F5344CB8AC3E}">
        <p14:creationId xmlns:p14="http://schemas.microsoft.com/office/powerpoint/2010/main" val="4267321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9AAC4538-DF03-3AD6-DFA3-53B4F7D71CDB}"/>
              </a:ext>
            </a:extLst>
          </p:cNvPr>
          <p:cNvSpPr>
            <a:spLocks noGrp="1"/>
          </p:cNvSpPr>
          <p:nvPr>
            <p:ph type="title"/>
          </p:nvPr>
        </p:nvSpPr>
        <p:spPr>
          <a:xfrm>
            <a:off x="3126086" y="112463"/>
            <a:ext cx="5613468" cy="735030"/>
          </a:xfrm>
        </p:spPr>
        <p:txBody>
          <a:bodyPr>
            <a:noAutofit/>
          </a:bodyPr>
          <a:lstStyle/>
          <a:p>
            <a:r>
              <a:rPr lang="en-US" sz="2400" b="0" dirty="0">
                <a:solidFill>
                  <a:schemeClr val="tx2"/>
                </a:solidFill>
              </a:rPr>
              <a:t>Comparative analysis</a:t>
            </a:r>
          </a:p>
        </p:txBody>
      </p:sp>
      <p:sp>
        <p:nvSpPr>
          <p:cNvPr id="5" name="Slide Number Placeholder 5">
            <a:extLst>
              <a:ext uri="{FF2B5EF4-FFF2-40B4-BE49-F238E27FC236}">
                <a16:creationId xmlns:a16="http://schemas.microsoft.com/office/drawing/2014/main" id="{AA8201E9-8805-F549-1F45-7820AC81BDC1}"/>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20</a:t>
            </a:fld>
            <a:endParaRPr lang="en-US" dirty="0"/>
          </a:p>
        </p:txBody>
      </p:sp>
      <p:cxnSp>
        <p:nvCxnSpPr>
          <p:cNvPr id="6" name="Straight Connector 5">
            <a:extLst>
              <a:ext uri="{FF2B5EF4-FFF2-40B4-BE49-F238E27FC236}">
                <a16:creationId xmlns:a16="http://schemas.microsoft.com/office/drawing/2014/main" id="{EEBE59D7-DBFD-43E4-9A06-BCE428B8F976}"/>
              </a:ext>
            </a:extLst>
          </p:cNvPr>
          <p:cNvCxnSpPr>
            <a:cxnSpLocks/>
          </p:cNvCxnSpPr>
          <p:nvPr/>
        </p:nvCxnSpPr>
        <p:spPr>
          <a:xfrm>
            <a:off x="4027821" y="847493"/>
            <a:ext cx="0" cy="5494549"/>
          </a:xfrm>
          <a:prstGeom prst="line">
            <a:avLst/>
          </a:prstGeom>
          <a:ln/>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44E720C3-2E9F-77B2-1B12-A1109A606FB3}"/>
              </a:ext>
            </a:extLst>
          </p:cNvPr>
          <p:cNvCxnSpPr>
            <a:cxnSpLocks/>
          </p:cNvCxnSpPr>
          <p:nvPr/>
        </p:nvCxnSpPr>
        <p:spPr>
          <a:xfrm>
            <a:off x="7837820" y="847493"/>
            <a:ext cx="0" cy="5494549"/>
          </a:xfrm>
          <a:prstGeom prst="line">
            <a:avLst/>
          </a:prstGeom>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BE9B8601-B469-1C73-64D1-4D81879B2FF5}"/>
              </a:ext>
            </a:extLst>
          </p:cNvPr>
          <p:cNvSpPr txBox="1"/>
          <p:nvPr/>
        </p:nvSpPr>
        <p:spPr>
          <a:xfrm>
            <a:off x="415232" y="1218125"/>
            <a:ext cx="3399325" cy="338554"/>
          </a:xfrm>
          <a:prstGeom prst="rect">
            <a:avLst/>
          </a:prstGeom>
          <a:noFill/>
        </p:spPr>
        <p:txBody>
          <a:bodyPr wrap="square" rtlCol="0">
            <a:spAutoFit/>
          </a:bodyPr>
          <a:lstStyle/>
          <a:p>
            <a:pPr algn="ctr"/>
            <a:r>
              <a:rPr lang="en-US" sz="1600" dirty="0"/>
              <a:t>Random Forest Classifier</a:t>
            </a:r>
          </a:p>
        </p:txBody>
      </p:sp>
      <p:sp>
        <p:nvSpPr>
          <p:cNvPr id="18" name="TextBox 17">
            <a:extLst>
              <a:ext uri="{FF2B5EF4-FFF2-40B4-BE49-F238E27FC236}">
                <a16:creationId xmlns:a16="http://schemas.microsoft.com/office/drawing/2014/main" id="{BEE6A06D-1BCB-8D6D-23D9-DCF98CAC94A3}"/>
              </a:ext>
            </a:extLst>
          </p:cNvPr>
          <p:cNvSpPr txBox="1"/>
          <p:nvPr/>
        </p:nvSpPr>
        <p:spPr>
          <a:xfrm>
            <a:off x="4184181" y="1218125"/>
            <a:ext cx="3497279" cy="338554"/>
          </a:xfrm>
          <a:prstGeom prst="rect">
            <a:avLst/>
          </a:prstGeom>
          <a:noFill/>
        </p:spPr>
        <p:txBody>
          <a:bodyPr wrap="square" rtlCol="0">
            <a:spAutoFit/>
          </a:bodyPr>
          <a:lstStyle/>
          <a:p>
            <a:pPr algn="ctr"/>
            <a:r>
              <a:rPr lang="en-US" sz="1600" dirty="0"/>
              <a:t>Linear Regression</a:t>
            </a:r>
          </a:p>
        </p:txBody>
      </p:sp>
      <p:sp>
        <p:nvSpPr>
          <p:cNvPr id="19" name="TextBox 18">
            <a:extLst>
              <a:ext uri="{FF2B5EF4-FFF2-40B4-BE49-F238E27FC236}">
                <a16:creationId xmlns:a16="http://schemas.microsoft.com/office/drawing/2014/main" id="{48594BFB-0E67-9010-768B-A13AFDFAD95B}"/>
              </a:ext>
            </a:extLst>
          </p:cNvPr>
          <p:cNvSpPr txBox="1"/>
          <p:nvPr/>
        </p:nvSpPr>
        <p:spPr>
          <a:xfrm>
            <a:off x="8051067" y="1172445"/>
            <a:ext cx="3440393" cy="338554"/>
          </a:xfrm>
          <a:prstGeom prst="rect">
            <a:avLst/>
          </a:prstGeom>
          <a:noFill/>
        </p:spPr>
        <p:txBody>
          <a:bodyPr wrap="square" rtlCol="0">
            <a:spAutoFit/>
          </a:bodyPr>
          <a:lstStyle/>
          <a:p>
            <a:pPr algn="ctr"/>
            <a:r>
              <a:rPr lang="en-US" sz="1600" dirty="0" err="1"/>
              <a:t>XGBoost</a:t>
            </a:r>
            <a:endParaRPr lang="en-US" sz="1600" dirty="0"/>
          </a:p>
        </p:txBody>
      </p:sp>
      <p:graphicFrame>
        <p:nvGraphicFramePr>
          <p:cNvPr id="2" name="Table 1">
            <a:extLst>
              <a:ext uri="{FF2B5EF4-FFF2-40B4-BE49-F238E27FC236}">
                <a16:creationId xmlns:a16="http://schemas.microsoft.com/office/drawing/2014/main" id="{B3B93911-08F4-47D2-8310-63645406B305}"/>
              </a:ext>
            </a:extLst>
          </p:cNvPr>
          <p:cNvGraphicFramePr>
            <a:graphicFrameLocks noGrp="1"/>
          </p:cNvGraphicFramePr>
          <p:nvPr>
            <p:extLst>
              <p:ext uri="{D42A27DB-BD31-4B8C-83A1-F6EECF244321}">
                <p14:modId xmlns:p14="http://schemas.microsoft.com/office/powerpoint/2010/main" val="765117285"/>
              </p:ext>
            </p:extLst>
          </p:nvPr>
        </p:nvGraphicFramePr>
        <p:xfrm>
          <a:off x="319431" y="1748607"/>
          <a:ext cx="3590925" cy="2651125"/>
        </p:xfrm>
        <a:graphic>
          <a:graphicData uri="http://schemas.openxmlformats.org/drawingml/2006/table">
            <a:tbl>
              <a:tblPr firstRow="1" firstCol="1" bandRow="1"/>
              <a:tblGrid>
                <a:gridCol w="498599">
                  <a:extLst>
                    <a:ext uri="{9D8B030D-6E8A-4147-A177-3AD203B41FA5}">
                      <a16:colId xmlns:a16="http://schemas.microsoft.com/office/drawing/2014/main" val="2404158705"/>
                    </a:ext>
                  </a:extLst>
                </a:gridCol>
                <a:gridCol w="881833">
                  <a:extLst>
                    <a:ext uri="{9D8B030D-6E8A-4147-A177-3AD203B41FA5}">
                      <a16:colId xmlns:a16="http://schemas.microsoft.com/office/drawing/2014/main" val="1711438107"/>
                    </a:ext>
                  </a:extLst>
                </a:gridCol>
                <a:gridCol w="585263">
                  <a:extLst>
                    <a:ext uri="{9D8B030D-6E8A-4147-A177-3AD203B41FA5}">
                      <a16:colId xmlns:a16="http://schemas.microsoft.com/office/drawing/2014/main" val="3995066157"/>
                    </a:ext>
                  </a:extLst>
                </a:gridCol>
                <a:gridCol w="845255">
                  <a:extLst>
                    <a:ext uri="{9D8B030D-6E8A-4147-A177-3AD203B41FA5}">
                      <a16:colId xmlns:a16="http://schemas.microsoft.com/office/drawing/2014/main" val="2919550024"/>
                    </a:ext>
                  </a:extLst>
                </a:gridCol>
                <a:gridCol w="779975">
                  <a:extLst>
                    <a:ext uri="{9D8B030D-6E8A-4147-A177-3AD203B41FA5}">
                      <a16:colId xmlns:a16="http://schemas.microsoft.com/office/drawing/2014/main" val="308937263"/>
                    </a:ext>
                  </a:extLst>
                </a:gridCol>
              </a:tblGrid>
              <a:tr h="305526">
                <a:tc gridSpan="5">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Training Data</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20683255"/>
                  </a:ext>
                </a:extLst>
              </a:tr>
              <a:tr h="305526">
                <a:tc>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Class</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Precision</a:t>
                      </a: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Recall</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F1-Score</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Support</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23504089"/>
                  </a:ext>
                </a:extLst>
              </a:tr>
              <a:tr h="305526">
                <a:tc>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3481603"/>
                  </a:ext>
                </a:extLst>
              </a:tr>
              <a:tr h="305526">
                <a:tc>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a:t>
                      </a:r>
                    </a:p>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1654363"/>
                  </a:ext>
                </a:extLst>
              </a:tr>
              <a:tr h="305526">
                <a:tc gridSpan="5">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Accuracy = 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846431989"/>
                  </a:ext>
                </a:extLst>
              </a:tr>
            </a:tbl>
          </a:graphicData>
        </a:graphic>
      </p:graphicFrame>
      <p:graphicFrame>
        <p:nvGraphicFramePr>
          <p:cNvPr id="3" name="Table 2">
            <a:extLst>
              <a:ext uri="{FF2B5EF4-FFF2-40B4-BE49-F238E27FC236}">
                <a16:creationId xmlns:a16="http://schemas.microsoft.com/office/drawing/2014/main" id="{A69F9481-4178-2F61-7710-553091BD0784}"/>
              </a:ext>
            </a:extLst>
          </p:cNvPr>
          <p:cNvGraphicFramePr>
            <a:graphicFrameLocks noGrp="1"/>
          </p:cNvGraphicFramePr>
          <p:nvPr>
            <p:extLst>
              <p:ext uri="{D42A27DB-BD31-4B8C-83A1-F6EECF244321}">
                <p14:modId xmlns:p14="http://schemas.microsoft.com/office/powerpoint/2010/main" val="1634266437"/>
              </p:ext>
            </p:extLst>
          </p:nvPr>
        </p:nvGraphicFramePr>
        <p:xfrm>
          <a:off x="4145287" y="1748607"/>
          <a:ext cx="3590925" cy="2651125"/>
        </p:xfrm>
        <a:graphic>
          <a:graphicData uri="http://schemas.openxmlformats.org/drawingml/2006/table">
            <a:tbl>
              <a:tblPr firstRow="1" firstCol="1" bandRow="1"/>
              <a:tblGrid>
                <a:gridCol w="498599">
                  <a:extLst>
                    <a:ext uri="{9D8B030D-6E8A-4147-A177-3AD203B41FA5}">
                      <a16:colId xmlns:a16="http://schemas.microsoft.com/office/drawing/2014/main" val="2404158705"/>
                    </a:ext>
                  </a:extLst>
                </a:gridCol>
                <a:gridCol w="881833">
                  <a:extLst>
                    <a:ext uri="{9D8B030D-6E8A-4147-A177-3AD203B41FA5}">
                      <a16:colId xmlns:a16="http://schemas.microsoft.com/office/drawing/2014/main" val="1711438107"/>
                    </a:ext>
                  </a:extLst>
                </a:gridCol>
                <a:gridCol w="585263">
                  <a:extLst>
                    <a:ext uri="{9D8B030D-6E8A-4147-A177-3AD203B41FA5}">
                      <a16:colId xmlns:a16="http://schemas.microsoft.com/office/drawing/2014/main" val="3995066157"/>
                    </a:ext>
                  </a:extLst>
                </a:gridCol>
                <a:gridCol w="845255">
                  <a:extLst>
                    <a:ext uri="{9D8B030D-6E8A-4147-A177-3AD203B41FA5}">
                      <a16:colId xmlns:a16="http://schemas.microsoft.com/office/drawing/2014/main" val="2919550024"/>
                    </a:ext>
                  </a:extLst>
                </a:gridCol>
                <a:gridCol w="779975">
                  <a:extLst>
                    <a:ext uri="{9D8B030D-6E8A-4147-A177-3AD203B41FA5}">
                      <a16:colId xmlns:a16="http://schemas.microsoft.com/office/drawing/2014/main" val="308937263"/>
                    </a:ext>
                  </a:extLst>
                </a:gridCol>
              </a:tblGrid>
              <a:tr h="305526">
                <a:tc gridSpan="5">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Training Data</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20683255"/>
                  </a:ext>
                </a:extLst>
              </a:tr>
              <a:tr h="305526">
                <a:tc>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Class</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Precision</a:t>
                      </a: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Recall</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F1-Score</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Support</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23504089"/>
                  </a:ext>
                </a:extLst>
              </a:tr>
              <a:tr h="305526">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0.88</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0.99</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0.93</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3481603"/>
                  </a:ext>
                </a:extLst>
              </a:tr>
              <a:tr h="305526">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0.99</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0.87</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0.93</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1654363"/>
                  </a:ext>
                </a:extLst>
              </a:tr>
              <a:tr h="305526">
                <a:tc gridSpan="5">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Accuracy = 93.07%</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846431989"/>
                  </a:ext>
                </a:extLst>
              </a:tr>
            </a:tbl>
          </a:graphicData>
        </a:graphic>
      </p:graphicFrame>
      <p:graphicFrame>
        <p:nvGraphicFramePr>
          <p:cNvPr id="10" name="Table 9">
            <a:extLst>
              <a:ext uri="{FF2B5EF4-FFF2-40B4-BE49-F238E27FC236}">
                <a16:creationId xmlns:a16="http://schemas.microsoft.com/office/drawing/2014/main" id="{E66E6E74-85A2-1348-D9DF-E60BC1AABC93}"/>
              </a:ext>
            </a:extLst>
          </p:cNvPr>
          <p:cNvGraphicFramePr>
            <a:graphicFrameLocks noGrp="1"/>
          </p:cNvGraphicFramePr>
          <p:nvPr>
            <p:extLst>
              <p:ext uri="{D42A27DB-BD31-4B8C-83A1-F6EECF244321}">
                <p14:modId xmlns:p14="http://schemas.microsoft.com/office/powerpoint/2010/main" val="127428264"/>
              </p:ext>
            </p:extLst>
          </p:nvPr>
        </p:nvGraphicFramePr>
        <p:xfrm>
          <a:off x="7994181" y="1757624"/>
          <a:ext cx="3590925" cy="2651125"/>
        </p:xfrm>
        <a:graphic>
          <a:graphicData uri="http://schemas.openxmlformats.org/drawingml/2006/table">
            <a:tbl>
              <a:tblPr firstRow="1" firstCol="1" bandRow="1"/>
              <a:tblGrid>
                <a:gridCol w="498599">
                  <a:extLst>
                    <a:ext uri="{9D8B030D-6E8A-4147-A177-3AD203B41FA5}">
                      <a16:colId xmlns:a16="http://schemas.microsoft.com/office/drawing/2014/main" val="2404158705"/>
                    </a:ext>
                  </a:extLst>
                </a:gridCol>
                <a:gridCol w="881833">
                  <a:extLst>
                    <a:ext uri="{9D8B030D-6E8A-4147-A177-3AD203B41FA5}">
                      <a16:colId xmlns:a16="http://schemas.microsoft.com/office/drawing/2014/main" val="1711438107"/>
                    </a:ext>
                  </a:extLst>
                </a:gridCol>
                <a:gridCol w="585263">
                  <a:extLst>
                    <a:ext uri="{9D8B030D-6E8A-4147-A177-3AD203B41FA5}">
                      <a16:colId xmlns:a16="http://schemas.microsoft.com/office/drawing/2014/main" val="3995066157"/>
                    </a:ext>
                  </a:extLst>
                </a:gridCol>
                <a:gridCol w="845255">
                  <a:extLst>
                    <a:ext uri="{9D8B030D-6E8A-4147-A177-3AD203B41FA5}">
                      <a16:colId xmlns:a16="http://schemas.microsoft.com/office/drawing/2014/main" val="2919550024"/>
                    </a:ext>
                  </a:extLst>
                </a:gridCol>
                <a:gridCol w="779975">
                  <a:extLst>
                    <a:ext uri="{9D8B030D-6E8A-4147-A177-3AD203B41FA5}">
                      <a16:colId xmlns:a16="http://schemas.microsoft.com/office/drawing/2014/main" val="308937263"/>
                    </a:ext>
                  </a:extLst>
                </a:gridCol>
              </a:tblGrid>
              <a:tr h="305526">
                <a:tc gridSpan="5">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Training Data</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20683255"/>
                  </a:ext>
                </a:extLst>
              </a:tr>
              <a:tr h="305526">
                <a:tc>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Class</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Precision</a:t>
                      </a: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Recall</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F1-Score</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Support</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23504089"/>
                  </a:ext>
                </a:extLst>
              </a:tr>
              <a:tr h="305526">
                <a:tc>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3481603"/>
                  </a:ext>
                </a:extLst>
              </a:tr>
              <a:tr h="305526">
                <a:tc>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a:t>
                      </a:r>
                    </a:p>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2100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1654363"/>
                  </a:ext>
                </a:extLst>
              </a:tr>
              <a:tr h="305526">
                <a:tc gridSpan="5">
                  <a:txBody>
                    <a:bodyPr/>
                    <a:lstStyle/>
                    <a:p>
                      <a:pPr marL="0" marR="0" algn="ctr">
                        <a:lnSpc>
                          <a:spcPct val="107000"/>
                        </a:lnSpc>
                        <a:spcBef>
                          <a:spcPts val="0"/>
                        </a:spcBef>
                        <a:spcAft>
                          <a:spcPts val="0"/>
                        </a:spcAft>
                      </a:pPr>
                      <a:endPar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gn="ctr">
                        <a:lnSpc>
                          <a:spcPct val="107000"/>
                        </a:lnSpc>
                        <a:spcBef>
                          <a:spcPts val="0"/>
                        </a:spcBef>
                        <a:spcAft>
                          <a:spcPts val="0"/>
                        </a:spcAft>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Accuracy = 100%</a:t>
                      </a:r>
                    </a:p>
                    <a:p>
                      <a:pPr marL="0" marR="0" algn="ctr">
                        <a:lnSpc>
                          <a:spcPct val="107000"/>
                        </a:lnSpc>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846431989"/>
                  </a:ext>
                </a:extLst>
              </a:tr>
            </a:tbl>
          </a:graphicData>
        </a:graphic>
      </p:graphicFrame>
      <p:sp>
        <p:nvSpPr>
          <p:cNvPr id="11" name="TextBox 10">
            <a:extLst>
              <a:ext uri="{FF2B5EF4-FFF2-40B4-BE49-F238E27FC236}">
                <a16:creationId xmlns:a16="http://schemas.microsoft.com/office/drawing/2014/main" id="{D5245867-5218-97F9-D3F5-0EB076564AE5}"/>
              </a:ext>
            </a:extLst>
          </p:cNvPr>
          <p:cNvSpPr txBox="1"/>
          <p:nvPr/>
        </p:nvSpPr>
        <p:spPr>
          <a:xfrm>
            <a:off x="319428" y="4591345"/>
            <a:ext cx="3590925" cy="338554"/>
          </a:xfrm>
          <a:prstGeom prst="rect">
            <a:avLst/>
          </a:prstGeom>
          <a:noFill/>
        </p:spPr>
        <p:txBody>
          <a:bodyPr wrap="square" rtlCol="0">
            <a:spAutoFit/>
          </a:bodyPr>
          <a:lstStyle/>
          <a:p>
            <a:pPr algn="ctr"/>
            <a:r>
              <a:rPr lang="en-US" sz="1600" dirty="0"/>
              <a:t>Overfits the Data</a:t>
            </a:r>
          </a:p>
        </p:txBody>
      </p:sp>
      <p:sp>
        <p:nvSpPr>
          <p:cNvPr id="12" name="TextBox 11">
            <a:extLst>
              <a:ext uri="{FF2B5EF4-FFF2-40B4-BE49-F238E27FC236}">
                <a16:creationId xmlns:a16="http://schemas.microsoft.com/office/drawing/2014/main" id="{64CB2047-997D-DE31-606D-B712B3411AF1}"/>
              </a:ext>
            </a:extLst>
          </p:cNvPr>
          <p:cNvSpPr txBox="1"/>
          <p:nvPr/>
        </p:nvSpPr>
        <p:spPr>
          <a:xfrm>
            <a:off x="7994181" y="4591345"/>
            <a:ext cx="3590921" cy="338554"/>
          </a:xfrm>
          <a:prstGeom prst="rect">
            <a:avLst/>
          </a:prstGeom>
          <a:noFill/>
        </p:spPr>
        <p:txBody>
          <a:bodyPr wrap="square" rtlCol="0">
            <a:spAutoFit/>
          </a:bodyPr>
          <a:lstStyle/>
          <a:p>
            <a:pPr algn="ctr"/>
            <a:r>
              <a:rPr lang="en-US" sz="1600" dirty="0"/>
              <a:t>Overfits the Data</a:t>
            </a:r>
          </a:p>
        </p:txBody>
      </p:sp>
      <p:sp>
        <p:nvSpPr>
          <p:cNvPr id="21" name="TextBox 20">
            <a:extLst>
              <a:ext uri="{FF2B5EF4-FFF2-40B4-BE49-F238E27FC236}">
                <a16:creationId xmlns:a16="http://schemas.microsoft.com/office/drawing/2014/main" id="{31644498-AB32-7743-30C6-DBF3A305CC02}"/>
              </a:ext>
            </a:extLst>
          </p:cNvPr>
          <p:cNvSpPr txBox="1"/>
          <p:nvPr/>
        </p:nvSpPr>
        <p:spPr>
          <a:xfrm>
            <a:off x="4145287" y="4591345"/>
            <a:ext cx="3590925" cy="338554"/>
          </a:xfrm>
          <a:prstGeom prst="rect">
            <a:avLst/>
          </a:prstGeom>
          <a:noFill/>
        </p:spPr>
        <p:txBody>
          <a:bodyPr wrap="square" rtlCol="0">
            <a:spAutoFit/>
          </a:bodyPr>
          <a:lstStyle/>
          <a:p>
            <a:pPr algn="ctr"/>
            <a:r>
              <a:rPr lang="en-US" sz="1600" dirty="0"/>
              <a:t>Accurate</a:t>
            </a:r>
          </a:p>
        </p:txBody>
      </p:sp>
    </p:spTree>
    <p:extLst>
      <p:ext uri="{BB962C8B-B14F-4D97-AF65-F5344CB8AC3E}">
        <p14:creationId xmlns:p14="http://schemas.microsoft.com/office/powerpoint/2010/main" val="24380440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49E6D049-0EF1-4C7B-A511-E65CB68C2368}"/>
              </a:ext>
            </a:extLst>
          </p:cNvPr>
          <p:cNvSpPr>
            <a:spLocks noGrp="1"/>
          </p:cNvSpPr>
          <p:nvPr>
            <p:ph type="title"/>
          </p:nvPr>
        </p:nvSpPr>
        <p:spPr>
          <a:xfrm>
            <a:off x="398299" y="851196"/>
            <a:ext cx="4910177" cy="735030"/>
          </a:xfrm>
        </p:spPr>
        <p:txBody>
          <a:bodyPr>
            <a:noAutofit/>
          </a:bodyPr>
          <a:lstStyle/>
          <a:p>
            <a:r>
              <a:rPr lang="en-US" sz="3600" b="1" dirty="0">
                <a:solidFill>
                  <a:schemeClr val="tx2"/>
                </a:solidFill>
              </a:rPr>
              <a:t>Conclusion</a:t>
            </a:r>
          </a:p>
        </p:txBody>
      </p:sp>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21</a:t>
            </a:fld>
            <a:endParaRPr lang="en-US" dirty="0"/>
          </a:p>
        </p:txBody>
      </p:sp>
      <p:sp>
        <p:nvSpPr>
          <p:cNvPr id="7" name="TextBox 6">
            <a:extLst>
              <a:ext uri="{FF2B5EF4-FFF2-40B4-BE49-F238E27FC236}">
                <a16:creationId xmlns:a16="http://schemas.microsoft.com/office/drawing/2014/main" id="{001C6A1A-87DA-BBC2-14B1-4332B7CA73A2}"/>
              </a:ext>
            </a:extLst>
          </p:cNvPr>
          <p:cNvSpPr txBox="1"/>
          <p:nvPr/>
        </p:nvSpPr>
        <p:spPr>
          <a:xfrm>
            <a:off x="501805" y="1828800"/>
            <a:ext cx="10664524" cy="3970318"/>
          </a:xfrm>
          <a:prstGeom prst="rect">
            <a:avLst/>
          </a:prstGeom>
          <a:noFill/>
        </p:spPr>
        <p:txBody>
          <a:bodyPr wrap="square" rtlCol="0">
            <a:spAutoFit/>
          </a:bodyPr>
          <a:lstStyle/>
          <a:p>
            <a:pPr marL="285750" indent="-285750">
              <a:buFont typeface="Wingdings" pitchFamily="2" charset="2"/>
              <a:buChar char="Ø"/>
            </a:pPr>
            <a:r>
              <a:rPr lang="en-US" dirty="0"/>
              <a:t>In order to address the problem of data imbalance in the credit card fraud detection dataset, this research used three different models: Random Forest Classification, Linear Regression, and </a:t>
            </a:r>
            <a:r>
              <a:rPr lang="en-US" dirty="0" err="1"/>
              <a:t>XGBoost</a:t>
            </a:r>
            <a:r>
              <a:rPr lang="en-US" dirty="0"/>
              <a:t>. The real values were </a:t>
            </a:r>
            <a:r>
              <a:rPr lang="en-US" dirty="0" err="1"/>
              <a:t>undersampled</a:t>
            </a:r>
            <a:r>
              <a:rPr lang="en-US" dirty="0"/>
              <a:t> to 3000 while the fraudulent values were oversampled to 3000 in order to balance the imbalance. Then, a 70:30 split between the training and test sets was applied to the dataset.</a:t>
            </a:r>
          </a:p>
          <a:p>
            <a:pPr marL="285750" indent="-285750">
              <a:buFont typeface="Wingdings" pitchFamily="2" charset="2"/>
              <a:buChar char="Ø"/>
            </a:pPr>
            <a:endParaRPr lang="en-US" dirty="0"/>
          </a:p>
          <a:p>
            <a:pPr marL="285750" indent="-285750">
              <a:buFont typeface="Wingdings" pitchFamily="2" charset="2"/>
              <a:buChar char="Ø"/>
            </a:pPr>
            <a:r>
              <a:rPr lang="en-US" dirty="0"/>
              <a:t>The models were trained on the training set, and the accuracy of their predictions on the testing set was used to gauge their performance. When compared to the Linear Regression model, which performed well in terms of accuracy, precision, and how it appeared on the Confusion Matrix and ROC Curves, the Random Forest Classifier and </a:t>
            </a:r>
            <a:r>
              <a:rPr lang="en-US" dirty="0" err="1"/>
              <a:t>XGBoost</a:t>
            </a:r>
            <a:r>
              <a:rPr lang="en-US" dirty="0"/>
              <a:t> models showed overfitting.</a:t>
            </a:r>
          </a:p>
          <a:p>
            <a:pPr marL="285750" indent="-285750">
              <a:buFont typeface="Wingdings" pitchFamily="2" charset="2"/>
              <a:buChar char="Ø"/>
            </a:pPr>
            <a:endParaRPr lang="en-US" dirty="0"/>
          </a:p>
          <a:p>
            <a:pPr marL="285750" indent="-285750">
              <a:buFont typeface="Wingdings" pitchFamily="2" charset="2"/>
              <a:buChar char="Ø"/>
            </a:pPr>
            <a:r>
              <a:rPr lang="en-US" dirty="0"/>
              <a:t>Based on these results, it can be said that the Linear Regression model performed better than the other two models and is the best choice for this project's evaluation of credit card fraud transactions.</a:t>
            </a:r>
          </a:p>
        </p:txBody>
      </p:sp>
    </p:spTree>
    <p:extLst>
      <p:ext uri="{BB962C8B-B14F-4D97-AF65-F5344CB8AC3E}">
        <p14:creationId xmlns:p14="http://schemas.microsoft.com/office/powerpoint/2010/main" val="928253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49E6D049-0EF1-4C7B-A511-E65CB68C2368}"/>
              </a:ext>
            </a:extLst>
          </p:cNvPr>
          <p:cNvSpPr>
            <a:spLocks noGrp="1"/>
          </p:cNvSpPr>
          <p:nvPr>
            <p:ph type="title"/>
          </p:nvPr>
        </p:nvSpPr>
        <p:spPr>
          <a:xfrm>
            <a:off x="398299" y="851196"/>
            <a:ext cx="4910177" cy="735030"/>
          </a:xfrm>
        </p:spPr>
        <p:txBody>
          <a:bodyPr>
            <a:noAutofit/>
          </a:bodyPr>
          <a:lstStyle/>
          <a:p>
            <a:r>
              <a:rPr lang="en-US" sz="3600" b="1" dirty="0">
                <a:solidFill>
                  <a:schemeClr val="tx2"/>
                </a:solidFill>
              </a:rPr>
              <a:t>References</a:t>
            </a:r>
          </a:p>
        </p:txBody>
      </p:sp>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1B0A0659-E443-491A-A36E-EC2EE49C5850}" type="slidenum">
              <a:rPr kumimoji="0" lang="en-US" sz="1000" b="0" i="0" u="none" strike="noStrike" kern="1200" cap="none" spc="10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22</a:t>
            </a:fld>
            <a:endParaRPr kumimoji="0" lang="en-US" sz="1000" b="0" i="0" u="none" strike="noStrike" kern="1200" cap="none" spc="100" normalizeH="0" baseline="0" noProof="0">
              <a:ln>
                <a:noFill/>
              </a:ln>
              <a:solidFill>
                <a:prstClr val="black"/>
              </a:solidFill>
              <a:effectLst/>
              <a:uLnTx/>
              <a:uFillTx/>
              <a:latin typeface="Avenir Next LT Pro"/>
              <a:ea typeface="+mn-ea"/>
              <a:cs typeface="+mn-cs"/>
            </a:endParaRPr>
          </a:p>
        </p:txBody>
      </p:sp>
      <p:sp>
        <p:nvSpPr>
          <p:cNvPr id="7" name="TextBox 6">
            <a:extLst>
              <a:ext uri="{FF2B5EF4-FFF2-40B4-BE49-F238E27FC236}">
                <a16:creationId xmlns:a16="http://schemas.microsoft.com/office/drawing/2014/main" id="{001C6A1A-87DA-BBC2-14B1-4332B7CA73A2}"/>
              </a:ext>
            </a:extLst>
          </p:cNvPr>
          <p:cNvSpPr txBox="1"/>
          <p:nvPr/>
        </p:nvSpPr>
        <p:spPr>
          <a:xfrm>
            <a:off x="501805" y="1833007"/>
            <a:ext cx="10664524" cy="369332"/>
          </a:xfrm>
          <a:prstGeom prst="rect">
            <a:avLst/>
          </a:prstGeom>
          <a:noFill/>
        </p:spPr>
        <p:txBody>
          <a:bodyPr wrap="square" rtlCol="0">
            <a:spAutoFit/>
          </a:bodyPr>
          <a:lstStyle/>
          <a:p>
            <a:pPr marR="0" lvl="0" algn="l" defTabSz="914400" rtl="0" eaLnBrk="1" fontAlgn="auto" latinLnBrk="0" hangingPunct="1">
              <a:lnSpc>
                <a:spcPct val="100000"/>
              </a:lnSpc>
              <a:spcBef>
                <a:spcPts val="0"/>
              </a:spcBef>
              <a:spcAft>
                <a:spcPts val="0"/>
              </a:spcAft>
              <a:buClrTx/>
              <a:buSzTx/>
              <a:tabLst/>
              <a:defRPr/>
            </a:pPr>
            <a:endParaRPr kumimoji="0" lang="en-US" sz="1800" b="0" i="0" u="none" strike="noStrike" kern="1200" cap="none" spc="0" normalizeH="0" baseline="0" noProof="0">
              <a:ln>
                <a:noFill/>
              </a:ln>
              <a:solidFill>
                <a:prstClr val="black"/>
              </a:solidFill>
              <a:effectLst/>
              <a:uLnTx/>
              <a:uFillTx/>
              <a:latin typeface="Avenir Next LT Pro"/>
              <a:ea typeface="+mn-ea"/>
              <a:cs typeface="+mn-cs"/>
            </a:endParaRPr>
          </a:p>
        </p:txBody>
      </p:sp>
      <p:sp>
        <p:nvSpPr>
          <p:cNvPr id="2" name="Rectangle 1">
            <a:extLst>
              <a:ext uri="{FF2B5EF4-FFF2-40B4-BE49-F238E27FC236}">
                <a16:creationId xmlns:a16="http://schemas.microsoft.com/office/drawing/2014/main" id="{9778EA00-498F-0DFA-8922-CF3423F0DC00}"/>
              </a:ext>
            </a:extLst>
          </p:cNvPr>
          <p:cNvSpPr/>
          <p:nvPr/>
        </p:nvSpPr>
        <p:spPr>
          <a:xfrm>
            <a:off x="501804" y="1586225"/>
            <a:ext cx="10491315" cy="2862322"/>
          </a:xfrm>
          <a:prstGeom prst="rect">
            <a:avLst/>
          </a:prstGeom>
        </p:spPr>
        <p:txBody>
          <a:bodyPr wrap="square">
            <a:spAutoFit/>
          </a:bodyPr>
          <a:lstStyle/>
          <a:p>
            <a:pPr marL="0" marR="0" algn="just">
              <a:spcBef>
                <a:spcPts val="0"/>
              </a:spcBef>
              <a:spcAft>
                <a:spcPts val="0"/>
              </a:spcAft>
            </a:pPr>
            <a:endParaRPr lang="en-IN" dirty="0">
              <a:latin typeface="Calibri" panose="020F0502020204030204" pitchFamily="34" charset="0"/>
              <a:ea typeface="Times New Roman" panose="02020603050405020304" pitchFamily="18" charset="0"/>
            </a:endParaRPr>
          </a:p>
          <a:p>
            <a:pPr algn="just"/>
            <a:r>
              <a:rPr lang="en-IN" dirty="0">
                <a:effectLst/>
                <a:latin typeface="Calibri" panose="020F0502020204030204" pitchFamily="34" charset="0"/>
                <a:ea typeface="Times New Roman" panose="02020603050405020304" pitchFamily="18" charset="0"/>
              </a:rPr>
              <a:t>[1] Muaz, A., </a:t>
            </a:r>
            <a:r>
              <a:rPr lang="en-IN" dirty="0" err="1">
                <a:effectLst/>
                <a:latin typeface="Calibri" panose="020F0502020204030204" pitchFamily="34" charset="0"/>
                <a:ea typeface="Times New Roman" panose="02020603050405020304" pitchFamily="18" charset="0"/>
              </a:rPr>
              <a:t>Jayabalan</a:t>
            </a:r>
            <a:r>
              <a:rPr lang="en-IN" dirty="0">
                <a:effectLst/>
                <a:latin typeface="Calibri" panose="020F0502020204030204" pitchFamily="34" charset="0"/>
                <a:ea typeface="Times New Roman" panose="02020603050405020304" pitchFamily="18" charset="0"/>
              </a:rPr>
              <a:t>, M., &amp; </a:t>
            </a:r>
            <a:r>
              <a:rPr lang="en-IN" dirty="0" err="1">
                <a:effectLst/>
                <a:latin typeface="Calibri" panose="020F0502020204030204" pitchFamily="34" charset="0"/>
                <a:ea typeface="Times New Roman" panose="02020603050405020304" pitchFamily="18" charset="0"/>
              </a:rPr>
              <a:t>Thiruchelvam</a:t>
            </a:r>
            <a:r>
              <a:rPr lang="en-IN" dirty="0">
                <a:effectLst/>
                <a:latin typeface="Calibri" panose="020F0502020204030204" pitchFamily="34" charset="0"/>
                <a:ea typeface="Times New Roman" panose="02020603050405020304" pitchFamily="18" charset="0"/>
              </a:rPr>
              <a:t>, V. (2020). A Comparison of Data Sampling Techniques for Credit Card Fraud Detection. International Journal of Advanced Computer Science and Applications, 11(6). </a:t>
            </a:r>
            <a:r>
              <a:rPr lang="en-IN" u="sng" dirty="0">
                <a:effectLst/>
                <a:latin typeface="Calibri" panose="020F0502020204030204" pitchFamily="34" charset="0"/>
                <a:ea typeface="Times New Roman" panose="02020603050405020304" pitchFamily="18" charset="0"/>
                <a:hlinkClick r:id="rId2">
                  <a:extLst>
                    <a:ext uri="{A12FA001-AC4F-418D-AE19-62706E023703}">
                      <ahyp:hlinkClr xmlns:ahyp="http://schemas.microsoft.com/office/drawing/2018/hyperlinkcolor" val="tx"/>
                    </a:ext>
                  </a:extLst>
                </a:hlinkClick>
              </a:rPr>
              <a:t>https://doi.org/10.14569/ijacsa.2020.0110660</a:t>
            </a:r>
            <a:endParaRPr lang="en-US" dirty="0">
              <a:effectLst/>
              <a:latin typeface="Times New Roman" panose="02020603050405020304" pitchFamily="18" charset="0"/>
              <a:ea typeface="Times New Roman" panose="02020603050405020304" pitchFamily="18" charset="0"/>
            </a:endParaRPr>
          </a:p>
          <a:p>
            <a:pPr algn="just"/>
            <a:endParaRPr lang="en-IN" dirty="0">
              <a:latin typeface="Calibri" panose="020F0502020204030204" pitchFamily="34" charset="0"/>
              <a:ea typeface="Times New Roman" panose="02020603050405020304" pitchFamily="18" charset="0"/>
            </a:endParaRPr>
          </a:p>
          <a:p>
            <a:pPr algn="just"/>
            <a:r>
              <a:rPr lang="en-IN" dirty="0">
                <a:effectLst/>
                <a:latin typeface="Calibri" panose="020F0502020204030204" pitchFamily="34" charset="0"/>
                <a:ea typeface="Times New Roman" panose="02020603050405020304" pitchFamily="18" charset="0"/>
              </a:rPr>
              <a:t>[2] Jake </a:t>
            </a:r>
            <a:r>
              <a:rPr lang="en-IN" dirty="0" err="1">
                <a:effectLst/>
                <a:latin typeface="Calibri" panose="020F0502020204030204" pitchFamily="34" charset="0"/>
                <a:ea typeface="Times New Roman" panose="02020603050405020304" pitchFamily="18" charset="0"/>
              </a:rPr>
              <a:t>VanderPlas</a:t>
            </a:r>
            <a:r>
              <a:rPr lang="en-IN" dirty="0">
                <a:effectLst/>
                <a:latin typeface="Calibri" panose="020F0502020204030204" pitchFamily="34" charset="0"/>
                <a:ea typeface="Times New Roman" panose="02020603050405020304" pitchFamily="18" charset="0"/>
              </a:rPr>
              <a:t>, Python Data Science Handbook.</a:t>
            </a:r>
            <a:endParaRPr lang="en-IN" dirty="0">
              <a:latin typeface="Calibri" panose="020F0502020204030204" pitchFamily="34" charset="0"/>
              <a:ea typeface="Times New Roman" panose="02020603050405020304" pitchFamily="18" charset="0"/>
            </a:endParaRPr>
          </a:p>
          <a:p>
            <a:pPr marL="0" marR="0" algn="just">
              <a:spcBef>
                <a:spcPts val="0"/>
              </a:spcBef>
              <a:spcAft>
                <a:spcPts val="0"/>
              </a:spcAft>
            </a:pPr>
            <a:endParaRPr lang="en-US" dirty="0">
              <a:effectLst/>
              <a:latin typeface="Times New Roman" panose="02020603050405020304" pitchFamily="18" charset="0"/>
              <a:ea typeface="Times New Roman" panose="02020603050405020304" pitchFamily="18" charset="0"/>
            </a:endParaRPr>
          </a:p>
          <a:p>
            <a:pPr marL="0" marR="0" algn="just">
              <a:spcBef>
                <a:spcPts val="0"/>
              </a:spcBef>
              <a:spcAft>
                <a:spcPts val="0"/>
              </a:spcAft>
            </a:pPr>
            <a:r>
              <a:rPr lang="en-IN" dirty="0">
                <a:effectLst/>
                <a:latin typeface="Calibri" panose="020F0502020204030204" pitchFamily="34" charset="0"/>
                <a:ea typeface="Times New Roman" panose="02020603050405020304" pitchFamily="18" charset="0"/>
              </a:rPr>
              <a:t>[3] Shen, A., Tong, R., &amp; Deng, Y. (2007). Application of Classification Models on Credit Card Fraud Detection. 2007 International Conference on Service Systems and Service Management. </a:t>
            </a:r>
            <a:endParaRPr lang="fr-FR" dirty="0">
              <a:effectLst/>
              <a:latin typeface="Calibri" panose="020F0502020204030204" pitchFamily="34" charset="0"/>
              <a:ea typeface="Times New Roman" panose="02020603050405020304" pitchFamily="18" charset="0"/>
            </a:endParaRPr>
          </a:p>
          <a:p>
            <a:pPr marL="0" marR="0" algn="just">
              <a:spcBef>
                <a:spcPts val="0"/>
              </a:spcBef>
              <a:spcAft>
                <a:spcPts val="0"/>
              </a:spcAft>
            </a:pPr>
            <a:r>
              <a:rPr lang="en-IN" dirty="0">
                <a:effectLst/>
                <a:latin typeface="Calibri" panose="020F0502020204030204" pitchFamily="34" charset="0"/>
                <a:ea typeface="Times New Roman" panose="02020603050405020304" pitchFamily="18" charset="0"/>
              </a:rPr>
              <a:t> </a:t>
            </a:r>
            <a:endParaRPr lang="en-US"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915719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5BB2878-2E11-CFC7-8267-2037134C1BF6}"/>
              </a:ext>
            </a:extLst>
          </p:cNvPr>
          <p:cNvSpPr>
            <a:spLocks noGrp="1"/>
          </p:cNvSpPr>
          <p:nvPr>
            <p:ph type="title"/>
          </p:nvPr>
        </p:nvSpPr>
        <p:spPr>
          <a:xfrm>
            <a:off x="3649191" y="3110744"/>
            <a:ext cx="4893617" cy="636511"/>
          </a:xfrm>
        </p:spPr>
        <p:txBody>
          <a:bodyPr>
            <a:normAutofit fontScale="90000"/>
          </a:bodyPr>
          <a:lstStyle/>
          <a:p>
            <a:r>
              <a:rPr lang="en-US" dirty="0"/>
              <a:t>Thank - you</a:t>
            </a:r>
          </a:p>
        </p:txBody>
      </p:sp>
      <p:sp>
        <p:nvSpPr>
          <p:cNvPr id="7" name="Slide Number Placeholder 5">
            <a:extLst>
              <a:ext uri="{FF2B5EF4-FFF2-40B4-BE49-F238E27FC236}">
                <a16:creationId xmlns:a16="http://schemas.microsoft.com/office/drawing/2014/main" id="{4058A044-FB25-532F-973E-7194B4BC689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23</a:t>
            </a:fld>
            <a:endParaRPr lang="en-US" dirty="0"/>
          </a:p>
        </p:txBody>
      </p:sp>
    </p:spTree>
    <p:extLst>
      <p:ext uri="{BB962C8B-B14F-4D97-AF65-F5344CB8AC3E}">
        <p14:creationId xmlns:p14="http://schemas.microsoft.com/office/powerpoint/2010/main" val="890250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C24A39D1-86B4-70AA-F41E-A8918664D6E0}"/>
              </a:ext>
            </a:extLst>
          </p:cNvPr>
          <p:cNvSpPr txBox="1">
            <a:spLocks/>
          </p:cNvSpPr>
          <p:nvPr/>
        </p:nvSpPr>
        <p:spPr>
          <a:xfrm>
            <a:off x="398299" y="851196"/>
            <a:ext cx="4910177" cy="735030"/>
          </a:xfrm>
          <a:prstGeom prst="rect">
            <a:avLst/>
          </a:prstGeom>
        </p:spPr>
        <p:txBody>
          <a:bodyPr vert="horz" lIns="91440" tIns="45720" rIns="91440" bIns="45720" rtlCol="0" anchor="b">
            <a:noAutofit/>
          </a:bodyPr>
          <a:lst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a:lstStyle>
          <a:p>
            <a:r>
              <a:rPr lang="en-US" sz="3600" b="1" dirty="0">
                <a:solidFill>
                  <a:schemeClr val="tx2"/>
                </a:solidFill>
              </a:rPr>
              <a:t>Motivation</a:t>
            </a:r>
          </a:p>
        </p:txBody>
      </p:sp>
      <p:sp>
        <p:nvSpPr>
          <p:cNvPr id="8" name="Rectangle 7">
            <a:extLst>
              <a:ext uri="{FF2B5EF4-FFF2-40B4-BE49-F238E27FC236}">
                <a16:creationId xmlns:a16="http://schemas.microsoft.com/office/drawing/2014/main" id="{6CD7641F-2427-AE3B-2E54-1E498F5D3722}"/>
              </a:ext>
            </a:extLst>
          </p:cNvPr>
          <p:cNvSpPr/>
          <p:nvPr/>
        </p:nvSpPr>
        <p:spPr>
          <a:xfrm>
            <a:off x="582008" y="2160933"/>
            <a:ext cx="3122820" cy="3010482"/>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sz="2000" b="0" i="0" dirty="0">
              <a:solidFill>
                <a:schemeClr val="tx2"/>
              </a:solidFill>
              <a:effectLst/>
              <a:latin typeface="Calibri" panose="020F0502020204030204" pitchFamily="34" charset="0"/>
              <a:cs typeface="Calibri" panose="020F0502020204030204" pitchFamily="34" charset="0"/>
            </a:endParaRPr>
          </a:p>
          <a:p>
            <a:r>
              <a:rPr lang="en-US" sz="2000" b="0" i="0" dirty="0">
                <a:solidFill>
                  <a:schemeClr val="bg1"/>
                </a:solidFill>
                <a:effectLst/>
                <a:latin typeface="Calibri" panose="020F0502020204030204" pitchFamily="34" charset="0"/>
                <a:cs typeface="Calibri" panose="020F0502020204030204" pitchFamily="34" charset="0"/>
              </a:rPr>
              <a:t>The rise of online shopping and contactless payments has made credit card fraud detection more challenging</a:t>
            </a:r>
            <a:r>
              <a:rPr lang="en-US" sz="2000" b="0" i="0" dirty="0">
                <a:solidFill>
                  <a:schemeClr val="tx2"/>
                </a:solidFill>
                <a:effectLst/>
                <a:latin typeface="Calibri" panose="020F0502020204030204" pitchFamily="34" charset="0"/>
                <a:cs typeface="Calibri" panose="020F0502020204030204" pitchFamily="34" charset="0"/>
              </a:rPr>
              <a:t>.</a:t>
            </a:r>
            <a:endParaRPr lang="en-US" sz="2000" dirty="0">
              <a:solidFill>
                <a:schemeClr val="tx2"/>
              </a:solidFill>
              <a:latin typeface="Calibri" panose="020F0502020204030204" pitchFamily="34" charset="0"/>
              <a:cs typeface="Calibri" panose="020F0502020204030204" pitchFamily="34" charset="0"/>
            </a:endParaRPr>
          </a:p>
        </p:txBody>
      </p:sp>
      <p:sp>
        <p:nvSpPr>
          <p:cNvPr id="2" name="Rectangle 1">
            <a:extLst>
              <a:ext uri="{FF2B5EF4-FFF2-40B4-BE49-F238E27FC236}">
                <a16:creationId xmlns:a16="http://schemas.microsoft.com/office/drawing/2014/main" id="{42E7787E-FDBE-9B69-2CDE-B6FF4F4F4E21}"/>
              </a:ext>
            </a:extLst>
          </p:cNvPr>
          <p:cNvSpPr/>
          <p:nvPr/>
        </p:nvSpPr>
        <p:spPr>
          <a:xfrm>
            <a:off x="4156723" y="2160930"/>
            <a:ext cx="3125486" cy="3010482"/>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2000" dirty="0">
              <a:solidFill>
                <a:schemeClr val="tx2"/>
              </a:solidFill>
              <a:latin typeface="Calibri" panose="020F0502020204030204" pitchFamily="34" charset="0"/>
              <a:cs typeface="Calibri" panose="020F0502020204030204" pitchFamily="34" charset="0"/>
            </a:endParaRPr>
          </a:p>
          <a:p>
            <a:endParaRPr lang="en-US" sz="2000" dirty="0">
              <a:solidFill>
                <a:schemeClr val="tx2"/>
              </a:solidFill>
              <a:latin typeface="Calibri" panose="020F0502020204030204" pitchFamily="34" charset="0"/>
              <a:cs typeface="Calibri" panose="020F0502020204030204" pitchFamily="34" charset="0"/>
            </a:endParaRPr>
          </a:p>
          <a:p>
            <a:r>
              <a:rPr lang="en-US" sz="2000" dirty="0">
                <a:solidFill>
                  <a:schemeClr val="bg1"/>
                </a:solidFill>
                <a:latin typeface="Calibri" panose="020F0502020204030204" pitchFamily="34" charset="0"/>
                <a:cs typeface="Calibri" panose="020F0502020204030204" pitchFamily="34" charset="0"/>
              </a:rPr>
              <a:t>It is important that credit card companies can recognize fraudulent credit card transactions so that customers are not charged for items that they did not purchase.</a:t>
            </a:r>
          </a:p>
        </p:txBody>
      </p:sp>
      <p:sp>
        <p:nvSpPr>
          <p:cNvPr id="3" name="Rectangle 2">
            <a:extLst>
              <a:ext uri="{FF2B5EF4-FFF2-40B4-BE49-F238E27FC236}">
                <a16:creationId xmlns:a16="http://schemas.microsoft.com/office/drawing/2014/main" id="{3EEA0660-D58D-398E-9F09-ADBB33A75231}"/>
              </a:ext>
            </a:extLst>
          </p:cNvPr>
          <p:cNvSpPr/>
          <p:nvPr/>
        </p:nvSpPr>
        <p:spPr>
          <a:xfrm>
            <a:off x="7731438" y="2160929"/>
            <a:ext cx="3125486" cy="3010482"/>
          </a:xfrm>
          <a:prstGeom prst="rect">
            <a:avLst/>
          </a:prstGeom>
          <a:solidFill>
            <a:schemeClr val="accent1">
              <a:lumMod val="40000"/>
              <a:lumOff val="6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2000" dirty="0">
              <a:solidFill>
                <a:schemeClr val="tx2"/>
              </a:solidFill>
              <a:latin typeface="Calibri" panose="020F0502020204030204" pitchFamily="34" charset="0"/>
              <a:cs typeface="Calibri" panose="020F0502020204030204" pitchFamily="34" charset="0"/>
            </a:endParaRPr>
          </a:p>
          <a:p>
            <a:endParaRPr lang="en-US" sz="2000" dirty="0">
              <a:solidFill>
                <a:schemeClr val="tx2"/>
              </a:solidFill>
              <a:latin typeface="Calibri" panose="020F0502020204030204" pitchFamily="34" charset="0"/>
              <a:cs typeface="Calibri" panose="020F0502020204030204" pitchFamily="34" charset="0"/>
            </a:endParaRPr>
          </a:p>
          <a:p>
            <a:endParaRPr lang="en-US" sz="2000" dirty="0">
              <a:solidFill>
                <a:schemeClr val="tx2"/>
              </a:solidFill>
              <a:latin typeface="Calibri" panose="020F0502020204030204" pitchFamily="34" charset="0"/>
              <a:cs typeface="Calibri" panose="020F0502020204030204" pitchFamily="34" charset="0"/>
            </a:endParaRPr>
          </a:p>
          <a:p>
            <a:r>
              <a:rPr lang="en-US" sz="2000" dirty="0">
                <a:solidFill>
                  <a:schemeClr val="bg1"/>
                </a:solidFill>
                <a:latin typeface="Calibri" panose="020F0502020204030204" pitchFamily="34" charset="0"/>
                <a:cs typeface="Calibri" panose="020F0502020204030204" pitchFamily="34" charset="0"/>
              </a:rPr>
              <a:t>Utilizing Machine Learning Algorithms to detect fraudulent transactions</a:t>
            </a:r>
          </a:p>
        </p:txBody>
      </p:sp>
      <p:sp>
        <p:nvSpPr>
          <p:cNvPr id="6" name="Notched Right Arrow 5">
            <a:extLst>
              <a:ext uri="{FF2B5EF4-FFF2-40B4-BE49-F238E27FC236}">
                <a16:creationId xmlns:a16="http://schemas.microsoft.com/office/drawing/2014/main" id="{6DA423E0-7FED-9511-9638-D008EDB2FEEE}"/>
              </a:ext>
            </a:extLst>
          </p:cNvPr>
          <p:cNvSpPr/>
          <p:nvPr/>
        </p:nvSpPr>
        <p:spPr>
          <a:xfrm>
            <a:off x="7553646" y="1686587"/>
            <a:ext cx="3486403" cy="948689"/>
          </a:xfrm>
          <a:prstGeom prst="notchedRightArrow">
            <a:avLst/>
          </a:prstGeom>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Solution</a:t>
            </a:r>
          </a:p>
        </p:txBody>
      </p:sp>
      <p:sp>
        <p:nvSpPr>
          <p:cNvPr id="9" name="Notched Right Arrow 8">
            <a:extLst>
              <a:ext uri="{FF2B5EF4-FFF2-40B4-BE49-F238E27FC236}">
                <a16:creationId xmlns:a16="http://schemas.microsoft.com/office/drawing/2014/main" id="{2264DA36-4CB2-030E-0044-EB498A29EE32}"/>
              </a:ext>
            </a:extLst>
          </p:cNvPr>
          <p:cNvSpPr/>
          <p:nvPr/>
        </p:nvSpPr>
        <p:spPr>
          <a:xfrm>
            <a:off x="3976265" y="1686586"/>
            <a:ext cx="3486403" cy="948689"/>
          </a:xfrm>
          <a:prstGeom prst="notchedRightArrow">
            <a:avLst/>
          </a:prstGeom>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Need</a:t>
            </a:r>
          </a:p>
        </p:txBody>
      </p:sp>
      <p:sp>
        <p:nvSpPr>
          <p:cNvPr id="10" name="Notched Right Arrow 9">
            <a:extLst>
              <a:ext uri="{FF2B5EF4-FFF2-40B4-BE49-F238E27FC236}">
                <a16:creationId xmlns:a16="http://schemas.microsoft.com/office/drawing/2014/main" id="{D975D1C9-099E-CDA9-B37F-F0FA37F1823B}"/>
              </a:ext>
            </a:extLst>
          </p:cNvPr>
          <p:cNvSpPr/>
          <p:nvPr/>
        </p:nvSpPr>
        <p:spPr>
          <a:xfrm>
            <a:off x="398299" y="1686585"/>
            <a:ext cx="3486403" cy="948689"/>
          </a:xfrm>
          <a:prstGeom prst="notchedRightArrow">
            <a:avLst/>
          </a:prstGeom>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Problem</a:t>
            </a:r>
          </a:p>
        </p:txBody>
      </p:sp>
      <p:sp>
        <p:nvSpPr>
          <p:cNvPr id="11" name="Slide Number Placeholder 5">
            <a:extLst>
              <a:ext uri="{FF2B5EF4-FFF2-40B4-BE49-F238E27FC236}">
                <a16:creationId xmlns:a16="http://schemas.microsoft.com/office/drawing/2014/main" id="{AE1CBE51-83E6-656B-8CD4-5C24271497A2}"/>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3</a:t>
            </a:fld>
            <a:endParaRPr lang="en-US" dirty="0"/>
          </a:p>
        </p:txBody>
      </p:sp>
    </p:spTree>
    <p:extLst>
      <p:ext uri="{BB962C8B-B14F-4D97-AF65-F5344CB8AC3E}">
        <p14:creationId xmlns:p14="http://schemas.microsoft.com/office/powerpoint/2010/main" val="35481075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4</a:t>
            </a:fld>
            <a:endParaRPr lang="en-US" dirty="0"/>
          </a:p>
        </p:txBody>
      </p:sp>
      <p:graphicFrame>
        <p:nvGraphicFramePr>
          <p:cNvPr id="17" name="Diagram 16">
            <a:extLst>
              <a:ext uri="{FF2B5EF4-FFF2-40B4-BE49-F238E27FC236}">
                <a16:creationId xmlns:a16="http://schemas.microsoft.com/office/drawing/2014/main" id="{CFE41408-A378-D1A8-D88B-E50CF077844F}"/>
              </a:ext>
            </a:extLst>
          </p:cNvPr>
          <p:cNvGraphicFramePr/>
          <p:nvPr>
            <p:extLst>
              <p:ext uri="{D42A27DB-BD31-4B8C-83A1-F6EECF244321}">
                <p14:modId xmlns:p14="http://schemas.microsoft.com/office/powerpoint/2010/main" val="2385237787"/>
              </p:ext>
            </p:extLst>
          </p:nvPr>
        </p:nvGraphicFramePr>
        <p:xfrm>
          <a:off x="423746" y="1881974"/>
          <a:ext cx="9621025" cy="36070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 name="Title 1">
            <a:extLst>
              <a:ext uri="{FF2B5EF4-FFF2-40B4-BE49-F238E27FC236}">
                <a16:creationId xmlns:a16="http://schemas.microsoft.com/office/drawing/2014/main" id="{D7B86616-EEDA-28C9-4982-4DD6FE4EFFCC}"/>
              </a:ext>
            </a:extLst>
          </p:cNvPr>
          <p:cNvSpPr txBox="1">
            <a:spLocks/>
          </p:cNvSpPr>
          <p:nvPr/>
        </p:nvSpPr>
        <p:spPr>
          <a:xfrm>
            <a:off x="398299" y="851196"/>
            <a:ext cx="4910177" cy="735030"/>
          </a:xfrm>
          <a:prstGeom prst="rect">
            <a:avLst/>
          </a:prstGeom>
        </p:spPr>
        <p:txBody>
          <a:bodyPr vert="horz" lIns="91440" tIns="45720" rIns="91440" bIns="45720" rtlCol="0" anchor="b">
            <a:noAutofit/>
          </a:bodyPr>
          <a:lst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a:lstStyle>
          <a:p>
            <a:r>
              <a:rPr lang="en-US" sz="3600" b="1" dirty="0">
                <a:solidFill>
                  <a:schemeClr val="tx2"/>
                </a:solidFill>
              </a:rPr>
              <a:t>Goal</a:t>
            </a:r>
          </a:p>
        </p:txBody>
      </p:sp>
    </p:spTree>
    <p:extLst>
      <p:ext uri="{BB962C8B-B14F-4D97-AF65-F5344CB8AC3E}">
        <p14:creationId xmlns:p14="http://schemas.microsoft.com/office/powerpoint/2010/main" val="3533940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37EB24-93B0-A852-9488-46A4B7AD7C5E}"/>
              </a:ext>
            </a:extLst>
          </p:cNvPr>
          <p:cNvPicPr>
            <a:picLocks noChangeAspect="1"/>
          </p:cNvPicPr>
          <p:nvPr/>
        </p:nvPicPr>
        <p:blipFill rotWithShape="1">
          <a:blip r:embed="rId2"/>
          <a:srcRect t="29687"/>
          <a:stretch/>
        </p:blipFill>
        <p:spPr>
          <a:xfrm>
            <a:off x="20" y="11161"/>
            <a:ext cx="12191980" cy="6857989"/>
          </a:xfrm>
          <a:prstGeom prst="rect">
            <a:avLst/>
          </a:prstGeom>
          <a:noFill/>
        </p:spPr>
      </p:pic>
      <p:sp>
        <p:nvSpPr>
          <p:cNvPr id="64" name="Subtitle 2">
            <a:extLst>
              <a:ext uri="{FF2B5EF4-FFF2-40B4-BE49-F238E27FC236}">
                <a16:creationId xmlns:a16="http://schemas.microsoft.com/office/drawing/2014/main" id="{0BA1043F-282A-469A-B742-1FC2858BDE4F}"/>
              </a:ext>
            </a:extLst>
          </p:cNvPr>
          <p:cNvSpPr>
            <a:spLocks noGrp="1"/>
          </p:cNvSpPr>
          <p:nvPr>
            <p:ph type="subTitle" idx="1"/>
          </p:nvPr>
        </p:nvSpPr>
        <p:spPr>
          <a:xfrm>
            <a:off x="1081456" y="5443466"/>
            <a:ext cx="4827977" cy="898576"/>
          </a:xfrm>
        </p:spPr>
        <p:txBody>
          <a:bodyPr anchor="ctr">
            <a:normAutofit/>
          </a:bodyPr>
          <a:lstStyle/>
          <a:p>
            <a:r>
              <a:rPr lang="en-US" sz="3200" b="0" dirty="0">
                <a:solidFill>
                  <a:srgbClr val="000000"/>
                </a:solidFill>
              </a:rPr>
              <a:t>implementation</a:t>
            </a:r>
          </a:p>
        </p:txBody>
      </p:sp>
      <p:sp>
        <p:nvSpPr>
          <p:cNvPr id="49" name="Slide Number Placeholder 5">
            <a:extLst>
              <a:ext uri="{FF2B5EF4-FFF2-40B4-BE49-F238E27FC236}">
                <a16:creationId xmlns:a16="http://schemas.microsoft.com/office/drawing/2014/main" id="{C08C1309-81A7-4B31-9D5C-F1D2D0AD11E7}"/>
              </a:ext>
            </a:extLst>
          </p:cNvPr>
          <p:cNvSpPr>
            <a:spLocks noGrp="1"/>
          </p:cNvSpPr>
          <p:nvPr>
            <p:ph type="sldNum" sz="quarter" idx="12"/>
          </p:nvPr>
        </p:nvSpPr>
        <p:spPr/>
        <p:txBody>
          <a:bodyPr>
            <a:normAutofit/>
          </a:bodyPr>
          <a:lstStyle/>
          <a:p>
            <a:pPr>
              <a:spcAft>
                <a:spcPts val="600"/>
              </a:spcAft>
            </a:pPr>
            <a:fld id="{1B0A0659-E443-491A-A36E-EC2EE49C5850}" type="slidenum">
              <a:rPr lang="en-US">
                <a:solidFill>
                  <a:schemeClr val="tx2"/>
                </a:solidFill>
              </a:rPr>
              <a:pPr>
                <a:spcAft>
                  <a:spcPts val="600"/>
                </a:spcAft>
              </a:pPr>
              <a:t>5</a:t>
            </a:fld>
            <a:endParaRPr lang="en-US" dirty="0">
              <a:solidFill>
                <a:schemeClr val="tx2"/>
              </a:solidFill>
            </a:endParaRPr>
          </a:p>
        </p:txBody>
      </p:sp>
      <p:pic>
        <p:nvPicPr>
          <p:cNvPr id="10" name="Graphic 9" descr="Lightbulb and gear outline">
            <a:extLst>
              <a:ext uri="{FF2B5EF4-FFF2-40B4-BE49-F238E27FC236}">
                <a16:creationId xmlns:a16="http://schemas.microsoft.com/office/drawing/2014/main" id="{4041CB44-4650-6F41-CDF8-4A63B1CCCE3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2880" y="5443466"/>
            <a:ext cx="898576" cy="898576"/>
          </a:xfrm>
          <a:prstGeom prst="rect">
            <a:avLst/>
          </a:prstGeom>
        </p:spPr>
      </p:pic>
    </p:spTree>
    <p:extLst>
      <p:ext uri="{BB962C8B-B14F-4D97-AF65-F5344CB8AC3E}">
        <p14:creationId xmlns:p14="http://schemas.microsoft.com/office/powerpoint/2010/main" val="3251360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49E6D049-0EF1-4C7B-A511-E65CB68C2368}"/>
              </a:ext>
            </a:extLst>
          </p:cNvPr>
          <p:cNvSpPr>
            <a:spLocks noGrp="1"/>
          </p:cNvSpPr>
          <p:nvPr>
            <p:ph type="title"/>
          </p:nvPr>
        </p:nvSpPr>
        <p:spPr>
          <a:xfrm>
            <a:off x="694216" y="774996"/>
            <a:ext cx="4910177" cy="735030"/>
          </a:xfrm>
        </p:spPr>
        <p:txBody>
          <a:bodyPr>
            <a:noAutofit/>
          </a:bodyPr>
          <a:lstStyle/>
          <a:p>
            <a:r>
              <a:rPr lang="en-US" sz="3600" b="1" dirty="0">
                <a:solidFill>
                  <a:schemeClr val="tx2"/>
                </a:solidFill>
              </a:rPr>
              <a:t>Dataset</a:t>
            </a:r>
          </a:p>
        </p:txBody>
      </p:sp>
      <p:sp>
        <p:nvSpPr>
          <p:cNvPr id="5" name="Content Placeholder 4">
            <a:extLst>
              <a:ext uri="{FF2B5EF4-FFF2-40B4-BE49-F238E27FC236}">
                <a16:creationId xmlns:a16="http://schemas.microsoft.com/office/drawing/2014/main" id="{35CAFD40-0543-B2CD-D0D1-F5B705B978D3}"/>
              </a:ext>
            </a:extLst>
          </p:cNvPr>
          <p:cNvSpPr>
            <a:spLocks noGrp="1"/>
          </p:cNvSpPr>
          <p:nvPr>
            <p:ph idx="1"/>
          </p:nvPr>
        </p:nvSpPr>
        <p:spPr>
          <a:xfrm>
            <a:off x="5308476" y="1773972"/>
            <a:ext cx="5287338" cy="4114801"/>
          </a:xfrm>
        </p:spPr>
        <p:txBody>
          <a:bodyPr>
            <a:normAutofit/>
          </a:bodyPr>
          <a:lstStyle/>
          <a:p>
            <a:pPr algn="just" rtl="0" fontAlgn="base"/>
            <a:r>
              <a:rPr lang="en-US" sz="1800" b="0" i="0" dirty="0">
                <a:solidFill>
                  <a:srgbClr val="000000"/>
                </a:solidFill>
                <a:effectLst/>
                <a:latin typeface="Calibri" panose="020F0502020204030204" pitchFamily="34" charset="0"/>
                <a:cs typeface="Calibri" panose="020F0502020204030204" pitchFamily="34" charset="0"/>
              </a:rPr>
              <a:t>Credit card transactions by European cardholders in September 2013 are contained in this dataset. A total of 492 frauds were detected out of 284,807 transactions that occurred over a two-day period. There is a high degree of unbalance in the dataset. There are 0.172% of all transactions that are classified as positive (frauds).  </a:t>
            </a:r>
            <a:endParaRPr lang="en-US" b="0" i="0" dirty="0">
              <a:solidFill>
                <a:srgbClr val="000000"/>
              </a:solidFill>
              <a:effectLst/>
              <a:latin typeface="Calibri" panose="020F0502020204030204" pitchFamily="34" charset="0"/>
              <a:cs typeface="Calibri" panose="020F0502020204030204" pitchFamily="34" charset="0"/>
            </a:endParaRPr>
          </a:p>
          <a:p>
            <a:pPr algn="just" rtl="0" fontAlgn="base"/>
            <a:r>
              <a:rPr lang="en-US" sz="1800" b="0" i="0" dirty="0">
                <a:solidFill>
                  <a:srgbClr val="000000"/>
                </a:solidFill>
                <a:effectLst/>
                <a:latin typeface="Calibri" panose="020F0502020204030204" pitchFamily="34" charset="0"/>
                <a:cs typeface="Calibri" panose="020F0502020204030204" pitchFamily="34" charset="0"/>
              </a:rPr>
              <a:t>Several numerical variables are contained in it, which are the results of a PCA transformation. Data features, background information, and original features have unfortunately been withheld due to confidentiality issues. With PCA, the principal components are V1, V2, ... V28. The table below outlines the features that were not calculated through the PCA algorithm.</a:t>
            </a:r>
            <a:endParaRPr lang="en-US" b="0" i="0" dirty="0">
              <a:solidFill>
                <a:srgbClr val="000000"/>
              </a:solidFill>
              <a:effectLst/>
              <a:latin typeface="Calibri" panose="020F0502020204030204" pitchFamily="34" charset="0"/>
              <a:cs typeface="Calibri" panose="020F0502020204030204" pitchFamily="34" charset="0"/>
            </a:endParaRPr>
          </a:p>
        </p:txBody>
      </p:sp>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6</a:t>
            </a:fld>
            <a:endParaRPr lang="en-US" dirty="0"/>
          </a:p>
        </p:txBody>
      </p:sp>
      <p:pic>
        <p:nvPicPr>
          <p:cNvPr id="1026" name="Picture 2" descr="Chart, bar chart&#10;&#10;Description automatically generated">
            <a:extLst>
              <a:ext uri="{FF2B5EF4-FFF2-40B4-BE49-F238E27FC236}">
                <a16:creationId xmlns:a16="http://schemas.microsoft.com/office/drawing/2014/main" id="{BC020B94-3CBA-AD7F-1965-169DBD3B6CE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1391"/>
          <a:stretch/>
        </p:blipFill>
        <p:spPr bwMode="auto">
          <a:xfrm>
            <a:off x="694216" y="1963822"/>
            <a:ext cx="4318342" cy="2930355"/>
          </a:xfrm>
          <a:prstGeom prst="rect">
            <a:avLst/>
          </a:prstGeom>
          <a:ln w="12700" cap="sq">
            <a:solidFill>
              <a:schemeClr val="tx1"/>
            </a:solidFill>
            <a:miter lim="800000"/>
          </a:ln>
          <a:effectLst>
            <a:outerShdw blurRad="57150" dist="50800" dir="2700000" algn="tl" rotWithShape="0">
              <a:srgbClr val="000000">
                <a:alpha val="4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0626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49E6D049-0EF1-4C7B-A511-E65CB68C2368}"/>
              </a:ext>
            </a:extLst>
          </p:cNvPr>
          <p:cNvSpPr>
            <a:spLocks noGrp="1"/>
          </p:cNvSpPr>
          <p:nvPr>
            <p:ph type="title"/>
          </p:nvPr>
        </p:nvSpPr>
        <p:spPr>
          <a:xfrm>
            <a:off x="398299" y="851196"/>
            <a:ext cx="4910177" cy="735030"/>
          </a:xfrm>
        </p:spPr>
        <p:txBody>
          <a:bodyPr>
            <a:noAutofit/>
          </a:bodyPr>
          <a:lstStyle/>
          <a:p>
            <a:r>
              <a:rPr lang="en-US" sz="3600" b="1" dirty="0">
                <a:solidFill>
                  <a:schemeClr val="tx2"/>
                </a:solidFill>
              </a:rPr>
              <a:t>Methodology</a:t>
            </a:r>
          </a:p>
        </p:txBody>
      </p:sp>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7</a:t>
            </a:fld>
            <a:endParaRPr lang="en-US" dirty="0"/>
          </a:p>
        </p:txBody>
      </p:sp>
      <p:graphicFrame>
        <p:nvGraphicFramePr>
          <p:cNvPr id="2" name="Diagram 1">
            <a:extLst>
              <a:ext uri="{FF2B5EF4-FFF2-40B4-BE49-F238E27FC236}">
                <a16:creationId xmlns:a16="http://schemas.microsoft.com/office/drawing/2014/main" id="{BE3FB717-994E-1C04-8701-32F98AE55F93}"/>
              </a:ext>
            </a:extLst>
          </p:cNvPr>
          <p:cNvGraphicFramePr/>
          <p:nvPr>
            <p:extLst>
              <p:ext uri="{D42A27DB-BD31-4B8C-83A1-F6EECF244321}">
                <p14:modId xmlns:p14="http://schemas.microsoft.com/office/powerpoint/2010/main" val="1732936868"/>
              </p:ext>
            </p:extLst>
          </p:nvPr>
        </p:nvGraphicFramePr>
        <p:xfrm>
          <a:off x="398299" y="1218711"/>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05000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37EB24-93B0-A852-9488-46A4B7AD7C5E}"/>
              </a:ext>
            </a:extLst>
          </p:cNvPr>
          <p:cNvPicPr>
            <a:picLocks noChangeAspect="1"/>
          </p:cNvPicPr>
          <p:nvPr/>
        </p:nvPicPr>
        <p:blipFill rotWithShape="1">
          <a:blip r:embed="rId2"/>
          <a:srcRect t="29687"/>
          <a:stretch/>
        </p:blipFill>
        <p:spPr>
          <a:xfrm>
            <a:off x="20" y="11161"/>
            <a:ext cx="12191980" cy="6857989"/>
          </a:xfrm>
          <a:prstGeom prst="rect">
            <a:avLst/>
          </a:prstGeom>
          <a:noFill/>
        </p:spPr>
      </p:pic>
      <p:sp>
        <p:nvSpPr>
          <p:cNvPr id="64" name="Subtitle 2">
            <a:extLst>
              <a:ext uri="{FF2B5EF4-FFF2-40B4-BE49-F238E27FC236}">
                <a16:creationId xmlns:a16="http://schemas.microsoft.com/office/drawing/2014/main" id="{0BA1043F-282A-469A-B742-1FC2858BDE4F}"/>
              </a:ext>
            </a:extLst>
          </p:cNvPr>
          <p:cNvSpPr>
            <a:spLocks noGrp="1"/>
          </p:cNvSpPr>
          <p:nvPr>
            <p:ph type="subTitle" idx="1"/>
          </p:nvPr>
        </p:nvSpPr>
        <p:spPr>
          <a:xfrm>
            <a:off x="1213011" y="5443466"/>
            <a:ext cx="3121097" cy="898576"/>
          </a:xfrm>
        </p:spPr>
        <p:txBody>
          <a:bodyPr anchor="ctr">
            <a:normAutofit fontScale="92500" lnSpcReduction="20000"/>
          </a:bodyPr>
          <a:lstStyle/>
          <a:p>
            <a:r>
              <a:rPr lang="en-US" sz="3200" b="0" dirty="0">
                <a:solidFill>
                  <a:srgbClr val="000000"/>
                </a:solidFill>
              </a:rPr>
              <a:t>Exploratory</a:t>
            </a:r>
          </a:p>
          <a:p>
            <a:r>
              <a:rPr lang="en-US" sz="3200" b="0" dirty="0">
                <a:solidFill>
                  <a:srgbClr val="000000"/>
                </a:solidFill>
              </a:rPr>
              <a:t>Data Analysis</a:t>
            </a:r>
          </a:p>
        </p:txBody>
      </p:sp>
      <p:sp>
        <p:nvSpPr>
          <p:cNvPr id="49" name="Slide Number Placeholder 5">
            <a:extLst>
              <a:ext uri="{FF2B5EF4-FFF2-40B4-BE49-F238E27FC236}">
                <a16:creationId xmlns:a16="http://schemas.microsoft.com/office/drawing/2014/main" id="{C08C1309-81A7-4B31-9D5C-F1D2D0AD11E7}"/>
              </a:ext>
            </a:extLst>
          </p:cNvPr>
          <p:cNvSpPr>
            <a:spLocks noGrp="1"/>
          </p:cNvSpPr>
          <p:nvPr>
            <p:ph type="sldNum" sz="quarter" idx="12"/>
          </p:nvPr>
        </p:nvSpPr>
        <p:spPr/>
        <p:txBody>
          <a:bodyPr>
            <a:normAutofit/>
          </a:bodyPr>
          <a:lstStyle/>
          <a:p>
            <a:pPr>
              <a:spcAft>
                <a:spcPts val="600"/>
              </a:spcAft>
            </a:pPr>
            <a:fld id="{1B0A0659-E443-491A-A36E-EC2EE49C5850}" type="slidenum">
              <a:rPr lang="en-US">
                <a:solidFill>
                  <a:schemeClr val="tx2"/>
                </a:solidFill>
              </a:rPr>
              <a:pPr>
                <a:spcAft>
                  <a:spcPts val="600"/>
                </a:spcAft>
              </a:pPr>
              <a:t>8</a:t>
            </a:fld>
            <a:endParaRPr lang="en-US" dirty="0">
              <a:solidFill>
                <a:schemeClr val="tx2"/>
              </a:solidFill>
            </a:endParaRPr>
          </a:p>
        </p:txBody>
      </p:sp>
      <p:pic>
        <p:nvPicPr>
          <p:cNvPr id="3" name="Graphic 2" descr="Research outline">
            <a:extLst>
              <a:ext uri="{FF2B5EF4-FFF2-40B4-BE49-F238E27FC236}">
                <a16:creationId xmlns:a16="http://schemas.microsoft.com/office/drawing/2014/main" id="{0B3A159A-FFFC-76EA-FF04-4EDB366D9DB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8611" y="5427642"/>
            <a:ext cx="914400" cy="914400"/>
          </a:xfrm>
          <a:prstGeom prst="rect">
            <a:avLst/>
          </a:prstGeom>
        </p:spPr>
      </p:pic>
    </p:spTree>
    <p:extLst>
      <p:ext uri="{BB962C8B-B14F-4D97-AF65-F5344CB8AC3E}">
        <p14:creationId xmlns:p14="http://schemas.microsoft.com/office/powerpoint/2010/main" val="4230224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49E6D049-0EF1-4C7B-A511-E65CB68C2368}"/>
              </a:ext>
            </a:extLst>
          </p:cNvPr>
          <p:cNvSpPr>
            <a:spLocks noGrp="1"/>
          </p:cNvSpPr>
          <p:nvPr>
            <p:ph type="title"/>
          </p:nvPr>
        </p:nvSpPr>
        <p:spPr>
          <a:xfrm>
            <a:off x="1862539" y="0"/>
            <a:ext cx="8466922" cy="735030"/>
          </a:xfrm>
        </p:spPr>
        <p:txBody>
          <a:bodyPr>
            <a:noAutofit/>
          </a:bodyPr>
          <a:lstStyle/>
          <a:p>
            <a:pPr algn="ctr"/>
            <a:r>
              <a:rPr lang="en-US" sz="2800" b="1" dirty="0">
                <a:solidFill>
                  <a:schemeClr val="tx2"/>
                </a:solidFill>
              </a:rPr>
              <a:t>correlation with class</a:t>
            </a:r>
          </a:p>
        </p:txBody>
      </p:sp>
      <p:sp>
        <p:nvSpPr>
          <p:cNvPr id="28" name="Slide Number Placeholder 5">
            <a:extLst>
              <a:ext uri="{FF2B5EF4-FFF2-40B4-BE49-F238E27FC236}">
                <a16:creationId xmlns:a16="http://schemas.microsoft.com/office/drawing/2014/main" id="{CBC27DE7-EDAA-487B-9AFF-C4D42E91C326}"/>
              </a:ext>
            </a:extLst>
          </p:cNvPr>
          <p:cNvSpPr>
            <a:spLocks noGrp="1"/>
          </p:cNvSpPr>
          <p:nvPr>
            <p:ph type="sldNum" sz="quarter" idx="12"/>
          </p:nvPr>
        </p:nvSpPr>
        <p:spPr/>
        <p:txBody>
          <a:bodyPr/>
          <a:lstStyle/>
          <a:p>
            <a:pPr>
              <a:spcAft>
                <a:spcPts val="600"/>
              </a:spcAft>
            </a:pPr>
            <a:fld id="{1B0A0659-E443-491A-A36E-EC2EE49C5850}" type="slidenum">
              <a:rPr lang="en-US" smtClean="0"/>
              <a:pPr>
                <a:spcAft>
                  <a:spcPts val="600"/>
                </a:spcAft>
              </a:pPr>
              <a:t>9</a:t>
            </a:fld>
            <a:endParaRPr lang="en-US" dirty="0"/>
          </a:p>
        </p:txBody>
      </p:sp>
      <p:pic>
        <p:nvPicPr>
          <p:cNvPr id="7" name="Picture 6">
            <a:extLst>
              <a:ext uri="{FF2B5EF4-FFF2-40B4-BE49-F238E27FC236}">
                <a16:creationId xmlns:a16="http://schemas.microsoft.com/office/drawing/2014/main" id="{060AA15C-CC95-950D-6047-95FFA7E9C887}"/>
              </a:ext>
            </a:extLst>
          </p:cNvPr>
          <p:cNvPicPr>
            <a:picLocks noChangeAspect="1"/>
          </p:cNvPicPr>
          <p:nvPr/>
        </p:nvPicPr>
        <p:blipFill>
          <a:blip r:embed="rId2"/>
          <a:stretch>
            <a:fillRect/>
          </a:stretch>
        </p:blipFill>
        <p:spPr>
          <a:xfrm>
            <a:off x="1787412" y="857053"/>
            <a:ext cx="8617175" cy="5850114"/>
          </a:xfrm>
          <a:prstGeom prst="rect">
            <a:avLst/>
          </a:prstGeom>
          <a:ln w="12700">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3441684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2013 - 2022 Theme</Template>
  <TotalTime>225</TotalTime>
  <Words>1119</Words>
  <Application>Microsoft Macintosh PowerPoint</Application>
  <PresentationFormat>Widescreen</PresentationFormat>
  <Paragraphs>192</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Avenir Next LT Pro</vt:lpstr>
      <vt:lpstr>Calibri</vt:lpstr>
      <vt:lpstr>Calibri Light</vt:lpstr>
      <vt:lpstr>Times New Roman</vt:lpstr>
      <vt:lpstr>Wingdings</vt:lpstr>
      <vt:lpstr>Office Theme</vt:lpstr>
      <vt:lpstr> Credit Card Transaction Fraud Detection</vt:lpstr>
      <vt:lpstr>Introduction</vt:lpstr>
      <vt:lpstr>PowerPoint Presentation</vt:lpstr>
      <vt:lpstr>PowerPoint Presentation</vt:lpstr>
      <vt:lpstr>PowerPoint Presentation</vt:lpstr>
      <vt:lpstr>Dataset</vt:lpstr>
      <vt:lpstr>Methodology</vt:lpstr>
      <vt:lpstr>PowerPoint Presentation</vt:lpstr>
      <vt:lpstr>correlation with class</vt:lpstr>
      <vt:lpstr>PowerPoint Presentation</vt:lpstr>
      <vt:lpstr>Algorithms</vt:lpstr>
      <vt:lpstr>PowerPoint Presentation</vt:lpstr>
      <vt:lpstr>Sampling</vt:lpstr>
      <vt:lpstr>Cross-validation results</vt:lpstr>
      <vt:lpstr>PowerPoint Presentation</vt:lpstr>
      <vt:lpstr>Random Forest</vt:lpstr>
      <vt:lpstr>PowerPoint Presentation</vt:lpstr>
      <vt:lpstr>PowerPoint Presentation</vt:lpstr>
      <vt:lpstr>PowerPoint Presentation</vt:lpstr>
      <vt:lpstr>Comparative analysis</vt:lpstr>
      <vt:lpstr>Conclusion</vt:lpstr>
      <vt:lpstr>References</vt:lpstr>
      <vt:lpstr>Thank -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Pratik Poojari</cp:lastModifiedBy>
  <cp:revision>137</cp:revision>
  <dcterms:created xsi:type="dcterms:W3CDTF">2023-04-14T22:07:03Z</dcterms:created>
  <dcterms:modified xsi:type="dcterms:W3CDTF">2023-08-29T17:48:00Z</dcterms:modified>
</cp:coreProperties>
</file>

<file path=docProps/thumbnail.jpeg>
</file>